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58" r:id="rId4"/>
    <p:sldId id="260" r:id="rId5"/>
    <p:sldId id="262" r:id="rId6"/>
    <p:sldId id="261" r:id="rId7"/>
    <p:sldId id="273" r:id="rId8"/>
    <p:sldId id="267" r:id="rId9"/>
    <p:sldId id="268" r:id="rId10"/>
    <p:sldId id="259" r:id="rId11"/>
    <p:sldId id="263" r:id="rId12"/>
    <p:sldId id="264" r:id="rId13"/>
    <p:sldId id="265" r:id="rId14"/>
    <p:sldId id="266" r:id="rId15"/>
    <p:sldId id="272" r:id="rId16"/>
    <p:sldId id="269" r:id="rId17"/>
    <p:sldId id="270" r:id="rId18"/>
    <p:sldId id="271" r:id="rId19"/>
    <p:sldId id="277" r:id="rId20"/>
    <p:sldId id="278" r:id="rId21"/>
    <p:sldId id="279" r:id="rId22"/>
    <p:sldId id="281" r:id="rId23"/>
    <p:sldId id="282" r:id="rId24"/>
    <p:sldId id="285" r:id="rId25"/>
    <p:sldId id="286" r:id="rId26"/>
    <p:sldId id="288" r:id="rId27"/>
    <p:sldId id="287" r:id="rId28"/>
    <p:sldId id="276" r:id="rId29"/>
    <p:sldId id="274" r:id="rId30"/>
    <p:sldId id="275" r:id="rId31"/>
    <p:sldId id="289" r:id="rId32"/>
    <p:sldId id="290" r:id="rId33"/>
    <p:sldId id="293" r:id="rId34"/>
    <p:sldId id="291" r:id="rId35"/>
    <p:sldId id="2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 Roberto Avendano Sudario" initials="ARA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1538" autoAdjust="0"/>
  </p:normalViewPr>
  <p:slideViewPr>
    <p:cSldViewPr snapToGrid="0" snapToObjects="1">
      <p:cViewPr varScale="1">
        <p:scale>
          <a:sx n="64" d="100"/>
          <a:sy n="64" d="100"/>
        </p:scale>
        <p:origin x="724" y="48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aprenderaprogramar.com/index.php?option=com_content&amp;view=article&amp;id=739:concepto-float-css-none-left-right-y-icentrar-colocar-texto-alrededor-de-una-imagen-ejemplos-cu01034d&amp;catid=75&amp;Itemid=203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ustwell.com/div-span-inline-block.html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6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03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hlinkClick r:id="rId3"/>
              </a:rPr>
              <a:t>https://www.lipsum.com/</a:t>
            </a:r>
            <a:endParaRPr lang="es-MX" dirty="0" smtClean="0"/>
          </a:p>
          <a:p>
            <a:r>
              <a:rPr lang="es-MX" dirty="0" smtClean="0"/>
              <a:t>Fuente:</a:t>
            </a:r>
            <a:r>
              <a:rPr lang="es-MX" baseline="0" dirty="0" smtClean="0"/>
              <a:t> </a:t>
            </a:r>
            <a:r>
              <a:rPr lang="es-MX" dirty="0" smtClean="0">
                <a:hlinkClick r:id="rId4"/>
              </a:rPr>
              <a:t>https://www.aprenderaprogramar.com/index.php?option=com_content&amp;view=article&amp;id=739:concepto-float-css-none-left-right-y-icentrar-colocar-texto-alrededor-de-una-imagen-ejemplos-cu01034d&amp;catid=75&amp;Itemid=203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35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Fuente: </a:t>
            </a:r>
            <a:r>
              <a:rPr lang="es-MX" dirty="0" smtClean="0">
                <a:hlinkClick r:id="rId3"/>
              </a:rPr>
              <a:t>http://dustwell.com/div-span-inline-block.html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53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demo_default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WFIEC/2019-1T/blob/master/cheatsheets/css3-cheat-sheet.pdf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kyleschaeffer.com/development/css-font-size-em-vs-px-vs-pt-vs/" TargetMode="External"/><Relationship Id="rId2" Type="http://schemas.openxmlformats.org/officeDocument/2006/relationships/hyperlink" Target="https://www.webdesignerdepot.com/2013/03/serif-vs-sans-the-final-batt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¿</a:t>
            </a:r>
            <a:r>
              <a:rPr lang="en-US" b="0" dirty="0" err="1" smtClean="0"/>
              <a:t>Cómo</a:t>
            </a:r>
            <a:r>
              <a:rPr lang="en-US" b="0" dirty="0" smtClean="0"/>
              <a:t> se </a:t>
            </a:r>
            <a:r>
              <a:rPr lang="en-US" b="0" dirty="0" err="1" smtClean="0"/>
              <a:t>aplican</a:t>
            </a:r>
            <a:r>
              <a:rPr lang="en-US" b="0" dirty="0" smtClean="0"/>
              <a:t> </a:t>
            </a:r>
            <a:r>
              <a:rPr lang="en-US" dirty="0" err="1" smtClean="0"/>
              <a:t>reglas</a:t>
            </a:r>
            <a:r>
              <a:rPr lang="en-US" dirty="0" smtClean="0"/>
              <a:t> CSS</a:t>
            </a:r>
            <a:r>
              <a:rPr lang="en-US" b="0" dirty="0" smtClean="0"/>
              <a:t>?</a:t>
            </a:r>
            <a:endParaRPr lang="en-US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1117" b="18190"/>
          <a:stretch/>
        </p:blipFill>
        <p:spPr>
          <a:xfrm>
            <a:off x="3385930" y="2159223"/>
            <a:ext cx="7967870" cy="27235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736" y="6488668"/>
            <a:ext cx="1138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Referencia</a:t>
            </a:r>
            <a:r>
              <a:rPr lang="en-US" dirty="0" smtClean="0">
                <a:solidFill>
                  <a:schemeClr val="bg1"/>
                </a:solidFill>
              </a:rPr>
              <a:t>: https</a:t>
            </a:r>
            <a:r>
              <a:rPr lang="en-US" dirty="0">
                <a:solidFill>
                  <a:schemeClr val="bg1"/>
                </a:solidFill>
              </a:rPr>
              <a:t>://</a:t>
            </a:r>
            <a:r>
              <a:rPr lang="en-US" dirty="0" err="1">
                <a:solidFill>
                  <a:schemeClr val="bg1"/>
                </a:solidFill>
              </a:rPr>
              <a:t>image.slidesharecdn.com</a:t>
            </a:r>
            <a:r>
              <a:rPr lang="en-US" dirty="0">
                <a:solidFill>
                  <a:schemeClr val="bg1"/>
                </a:solidFill>
              </a:rPr>
              <a:t>/css-120210110505-phpapp02/95/css-tutorial-31-728.jpg?cb=1328873878</a:t>
            </a:r>
          </a:p>
        </p:txBody>
      </p:sp>
      <p:pic>
        <p:nvPicPr>
          <p:cNvPr id="1028" name="Picture 4" descr="Resultado de imagen para browser win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11" y="2735287"/>
            <a:ext cx="2027565" cy="157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1893" y="2146854"/>
            <a:ext cx="121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300" dirty="0" smtClean="0"/>
              <a:t>Browser</a:t>
            </a:r>
            <a:endParaRPr lang="es-MX" sz="2300" dirty="0"/>
          </a:p>
        </p:txBody>
      </p:sp>
      <p:sp>
        <p:nvSpPr>
          <p:cNvPr id="6" name="Flecha derecha 5"/>
          <p:cNvSpPr/>
          <p:nvPr/>
        </p:nvSpPr>
        <p:spPr>
          <a:xfrm>
            <a:off x="3034749" y="3339548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derecha 9"/>
          <p:cNvSpPr/>
          <p:nvPr/>
        </p:nvSpPr>
        <p:spPr>
          <a:xfrm>
            <a:off x="6039680" y="3339547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 derecha 10"/>
          <p:cNvSpPr/>
          <p:nvPr/>
        </p:nvSpPr>
        <p:spPr>
          <a:xfrm>
            <a:off x="8189846" y="3352799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3462131" y="2159223"/>
            <a:ext cx="2577549" cy="27235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993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1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etiquetas</a:t>
            </a:r>
            <a:r>
              <a:rPr lang="en-US" dirty="0" smtClean="0"/>
              <a:t> son </a:t>
            </a:r>
            <a:r>
              <a:rPr lang="en-US" b="1" dirty="0" err="1" smtClean="0"/>
              <a:t>cajas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utilizan</a:t>
            </a:r>
            <a:r>
              <a:rPr lang="en-US" dirty="0" smtClean="0"/>
              <a:t> en el </a:t>
            </a:r>
            <a:r>
              <a:rPr lang="en-US" b="1" dirty="0" err="1" smtClean="0"/>
              <a:t>diseño</a:t>
            </a:r>
            <a:r>
              <a:rPr lang="en-US" b="1" dirty="0" smtClean="0"/>
              <a:t> </a:t>
            </a:r>
            <a:r>
              <a:rPr lang="en-US" dirty="0" smtClean="0"/>
              <a:t>y </a:t>
            </a:r>
            <a:r>
              <a:rPr lang="en-US" b="1" dirty="0" err="1" smtClean="0"/>
              <a:t>maquetación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caja</a:t>
            </a:r>
            <a:r>
              <a:rPr lang="en-US" dirty="0" smtClean="0"/>
              <a:t> </a:t>
            </a:r>
            <a:r>
              <a:rPr lang="en-US" dirty="0" err="1" smtClean="0"/>
              <a:t>contiene</a:t>
            </a:r>
            <a:r>
              <a:rPr lang="en-US" dirty="0" smtClean="0"/>
              <a:t>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caja</a:t>
            </a:r>
            <a:r>
              <a:rPr lang="en-US" dirty="0" smtClean="0"/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72"/>
          <a:stretch/>
        </p:blipFill>
        <p:spPr>
          <a:xfrm>
            <a:off x="6019800" y="365125"/>
            <a:ext cx="5882648" cy="600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8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200" b="1" dirty="0" err="1" smtClean="0"/>
              <a:t>Margen</a:t>
            </a:r>
            <a:r>
              <a:rPr lang="en-US" sz="2200" b="1" dirty="0" smtClean="0"/>
              <a:t> (Margin)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Separación</a:t>
            </a:r>
            <a:r>
              <a:rPr lang="en-US" sz="1800" dirty="0" smtClean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la </a:t>
            </a:r>
            <a:r>
              <a:rPr lang="en-US" sz="1800" dirty="0" err="1"/>
              <a:t>caja</a:t>
            </a:r>
            <a:r>
              <a:rPr lang="en-US" sz="1800" dirty="0"/>
              <a:t> y el resto de </a:t>
            </a:r>
            <a:r>
              <a:rPr lang="en-US" sz="1800" dirty="0" err="1"/>
              <a:t>cajas</a:t>
            </a:r>
            <a:r>
              <a:rPr lang="en-US" sz="1800" dirty="0"/>
              <a:t> </a:t>
            </a:r>
            <a:r>
              <a:rPr lang="en-US" sz="1800" dirty="0" err="1"/>
              <a:t>adyacentes</a:t>
            </a:r>
            <a:r>
              <a:rPr lang="en-US" sz="1800" dirty="0" smtClean="0"/>
              <a:t>.</a:t>
            </a:r>
          </a:p>
          <a:p>
            <a:pPr>
              <a:defRPr/>
            </a:pPr>
            <a:r>
              <a:rPr lang="en-US" sz="2200" b="1" dirty="0" smtClean="0"/>
              <a:t>Background-color</a:t>
            </a:r>
          </a:p>
          <a:p>
            <a:pPr>
              <a:defRPr/>
            </a:pPr>
            <a:r>
              <a:rPr lang="en-US" sz="2200" b="1" dirty="0" smtClean="0"/>
              <a:t>Background-image</a:t>
            </a:r>
          </a:p>
          <a:p>
            <a:pPr>
              <a:defRPr/>
            </a:pPr>
            <a:r>
              <a:rPr lang="en-US" sz="2200" b="1" dirty="0" err="1" smtClean="0"/>
              <a:t>Borde</a:t>
            </a:r>
            <a:r>
              <a:rPr lang="en-US" sz="2200" b="1" dirty="0" smtClean="0"/>
              <a:t> (Border)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Línea</a:t>
            </a:r>
            <a:r>
              <a:rPr lang="en-US" sz="1800" dirty="0" smtClean="0"/>
              <a:t> </a:t>
            </a:r>
            <a:r>
              <a:rPr lang="en-US" sz="1800" dirty="0"/>
              <a:t>que </a:t>
            </a:r>
            <a:r>
              <a:rPr lang="en-US" sz="1800" dirty="0" err="1"/>
              <a:t>encierra</a:t>
            </a:r>
            <a:r>
              <a:rPr lang="en-US" sz="1800" dirty="0"/>
              <a:t> </a:t>
            </a:r>
            <a:r>
              <a:rPr lang="en-US" sz="1800" dirty="0" err="1"/>
              <a:t>completamente</a:t>
            </a:r>
            <a:r>
              <a:rPr lang="en-US" sz="1800" dirty="0"/>
              <a:t> el </a:t>
            </a:r>
            <a:r>
              <a:rPr lang="en-US" sz="1800" dirty="0" err="1"/>
              <a:t>contenido</a:t>
            </a:r>
            <a:r>
              <a:rPr lang="en-US" sz="1800" dirty="0"/>
              <a:t> y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relleno</a:t>
            </a:r>
            <a:endParaRPr lang="en-US" sz="1800" dirty="0"/>
          </a:p>
          <a:p>
            <a:pPr>
              <a:defRPr/>
            </a:pPr>
            <a:r>
              <a:rPr lang="en-US" sz="2200" b="1" dirty="0" err="1" smtClean="0"/>
              <a:t>Relleno</a:t>
            </a:r>
            <a:r>
              <a:rPr lang="en-US" sz="2200" b="1" dirty="0" smtClean="0"/>
              <a:t> (Padding)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Espacio</a:t>
            </a:r>
            <a:r>
              <a:rPr lang="en-US" sz="1800" dirty="0" smtClean="0"/>
              <a:t> </a:t>
            </a:r>
            <a:r>
              <a:rPr lang="en-US" sz="1800" dirty="0" err="1"/>
              <a:t>libre</a:t>
            </a:r>
            <a:r>
              <a:rPr lang="en-US" sz="1800" dirty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el </a:t>
            </a:r>
            <a:r>
              <a:rPr lang="en-US" sz="1800" dirty="0" err="1"/>
              <a:t>contenido</a:t>
            </a:r>
            <a:r>
              <a:rPr lang="en-US" sz="1800" dirty="0"/>
              <a:t> y el </a:t>
            </a:r>
            <a:r>
              <a:rPr lang="en-US" sz="1800" dirty="0" err="1" smtClean="0"/>
              <a:t>borde</a:t>
            </a:r>
            <a:endParaRPr lang="en-US" sz="1800" dirty="0" smtClean="0"/>
          </a:p>
          <a:p>
            <a:pPr>
              <a:defRPr/>
            </a:pPr>
            <a:r>
              <a:rPr lang="en-US" sz="2200" b="1" dirty="0" err="1" smtClean="0"/>
              <a:t>Contenido</a:t>
            </a:r>
            <a:r>
              <a:rPr lang="en-US" sz="2200" b="1" dirty="0" smtClean="0"/>
              <a:t> (Content)</a:t>
            </a:r>
            <a:endParaRPr lang="en-US" sz="1800" dirty="0"/>
          </a:p>
          <a:p>
            <a:pPr lvl="1">
              <a:defRPr/>
            </a:pPr>
            <a:r>
              <a:rPr lang="en-US" sz="1800" dirty="0" err="1" smtClean="0"/>
              <a:t>Contenido</a:t>
            </a:r>
            <a:r>
              <a:rPr lang="en-US" sz="1800" dirty="0" smtClean="0"/>
              <a:t> </a:t>
            </a:r>
            <a:r>
              <a:rPr lang="en-US" sz="1800" dirty="0"/>
              <a:t>HTML del </a:t>
            </a:r>
            <a:r>
              <a:rPr lang="en-US" sz="1800" dirty="0" err="1"/>
              <a:t>elemento</a:t>
            </a:r>
            <a:r>
              <a:rPr lang="en-US" sz="1800" dirty="0"/>
              <a:t> (las palabras de un </a:t>
            </a:r>
            <a:r>
              <a:rPr lang="en-US" sz="1800" dirty="0" err="1"/>
              <a:t>párrafo</a:t>
            </a:r>
            <a:r>
              <a:rPr lang="en-US" sz="1800" dirty="0"/>
              <a:t>, </a:t>
            </a:r>
            <a:r>
              <a:rPr lang="en-US" sz="1800" dirty="0" err="1"/>
              <a:t>una</a:t>
            </a:r>
            <a:r>
              <a:rPr lang="en-US" sz="1800" dirty="0"/>
              <a:t> imagen, el </a:t>
            </a:r>
            <a:r>
              <a:rPr lang="en-US" sz="1800" dirty="0" err="1"/>
              <a:t>texto</a:t>
            </a:r>
            <a:r>
              <a:rPr lang="en-US" sz="1800" dirty="0"/>
              <a:t> de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lista</a:t>
            </a:r>
            <a:r>
              <a:rPr lang="en-US" sz="1800" dirty="0"/>
              <a:t> de </a:t>
            </a:r>
            <a:r>
              <a:rPr lang="en-US" sz="1800" dirty="0" err="1"/>
              <a:t>elementos</a:t>
            </a:r>
            <a:r>
              <a:rPr lang="en-US" sz="1800" dirty="0"/>
              <a:t>, etc.)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510505" cy="42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1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 y Alto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El ancho (width) y el alto (height), </a:t>
            </a:r>
            <a:r>
              <a:rPr lang="en-US" dirty="0" err="1" smtClean="0"/>
              <a:t>incluye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Contenido</a:t>
            </a:r>
            <a:endParaRPr lang="en-US" dirty="0" smtClean="0"/>
          </a:p>
          <a:p>
            <a:pPr lvl="1"/>
            <a:r>
              <a:rPr lang="en-US" dirty="0" err="1" smtClean="0"/>
              <a:t>Relleno</a:t>
            </a:r>
            <a:endParaRPr lang="en-US" dirty="0" smtClean="0"/>
          </a:p>
          <a:p>
            <a:pPr lvl="1"/>
            <a:r>
              <a:rPr lang="en-US" dirty="0" smtClean="0"/>
              <a:t>Borden</a:t>
            </a:r>
            <a:endParaRPr lang="en-US" dirty="0"/>
          </a:p>
          <a:p>
            <a:pPr lvl="1"/>
            <a:r>
              <a:rPr lang="en-US" dirty="0" err="1" smtClean="0"/>
              <a:t>Margen</a:t>
            </a:r>
            <a:endParaRPr lang="en-US" dirty="0" smtClean="0"/>
          </a:p>
          <a:p>
            <a:r>
              <a:rPr lang="en-US" dirty="0" smtClean="0"/>
              <a:t>¿</a:t>
            </a:r>
            <a:r>
              <a:rPr lang="en-US" dirty="0" err="1" smtClean="0"/>
              <a:t>Cuánto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ancho total?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2940844"/>
            <a:ext cx="5118100" cy="2120900"/>
          </a:xfrm>
          <a:prstGeom prst="rect">
            <a:avLst/>
          </a:prstGeom>
        </p:spPr>
      </p:pic>
      <p:sp>
        <p:nvSpPr>
          <p:cNvPr id="8" name="3 CuadroTexto"/>
          <p:cNvSpPr txBox="1"/>
          <p:nvPr/>
        </p:nvSpPr>
        <p:spPr>
          <a:xfrm>
            <a:off x="1789113" y="4775618"/>
            <a:ext cx="2444323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dirty="0">
                <a:latin typeface="+mn-lt"/>
              </a:rPr>
              <a:t>width:250px;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padding:10px;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border:5px solid gray;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margin:10px;</a:t>
            </a:r>
          </a:p>
          <a:p>
            <a:pPr algn="l">
              <a:defRPr/>
            </a:pPr>
            <a:endParaRPr lang="es-E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043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Estructura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C" sz="2531" dirty="0"/>
              <a:t>El navegador garantiza estilos por defecto para cada elemento HTML</a:t>
            </a:r>
          </a:p>
          <a:p>
            <a:pPr lvl="1"/>
            <a:r>
              <a:rPr lang="es-EC" sz="1969" dirty="0"/>
              <a:t>Ordena los elementos acorde al tipo</a:t>
            </a:r>
          </a:p>
          <a:p>
            <a:r>
              <a:rPr lang="es-EC" sz="2509" dirty="0"/>
              <a:t>Elementos Block: posicionados uno bajo otro hacia abajo en la </a:t>
            </a:r>
            <a:r>
              <a:rPr lang="es-EC" sz="2509" dirty="0" smtClean="0"/>
              <a:t>página</a:t>
            </a:r>
            <a:endParaRPr lang="es-EC" sz="2509" dirty="0"/>
          </a:p>
          <a:p>
            <a:pPr lvl="1"/>
            <a:r>
              <a:rPr lang="es-EC" sz="2087" dirty="0"/>
              <a:t>&lt;header</a:t>
            </a:r>
            <a:r>
              <a:rPr lang="es-EC" sz="2087" dirty="0" smtClean="0"/>
              <a:t>&gt;</a:t>
            </a:r>
          </a:p>
          <a:p>
            <a:pPr lvl="1"/>
            <a:r>
              <a:rPr lang="es-EC" sz="2087" dirty="0"/>
              <a:t>&lt;nav&gt;</a:t>
            </a:r>
          </a:p>
          <a:p>
            <a:pPr lvl="1"/>
            <a:r>
              <a:rPr lang="es-EC" sz="2087" dirty="0" smtClean="0"/>
              <a:t>&lt;</a:t>
            </a:r>
            <a:r>
              <a:rPr lang="es-EC" sz="2087" dirty="0"/>
              <a:t>section&gt;</a:t>
            </a:r>
          </a:p>
          <a:p>
            <a:pPr lvl="1"/>
            <a:r>
              <a:rPr lang="es-EC" sz="2087" dirty="0" smtClean="0"/>
              <a:t>&lt;aside&gt;</a:t>
            </a:r>
            <a:endParaRPr lang="es-EC" sz="2087" dirty="0"/>
          </a:p>
          <a:p>
            <a:pPr lvl="1"/>
            <a:r>
              <a:rPr lang="es-EC" sz="2087" dirty="0" smtClean="0"/>
              <a:t>&lt;</a:t>
            </a:r>
            <a:r>
              <a:rPr lang="es-EC" sz="2087" dirty="0"/>
              <a:t>footer</a:t>
            </a:r>
            <a:r>
              <a:rPr lang="es-EC" sz="2087" dirty="0" smtClean="0"/>
              <a:t>&gt;</a:t>
            </a:r>
            <a:endParaRPr lang="es-EC" sz="2087" dirty="0"/>
          </a:p>
          <a:p>
            <a:r>
              <a:rPr lang="es-EC" sz="2509" dirty="0"/>
              <a:t>Elementos </a:t>
            </a:r>
            <a:r>
              <a:rPr lang="es-EC" sz="2509" dirty="0" err="1"/>
              <a:t>Inline</a:t>
            </a:r>
            <a:r>
              <a:rPr lang="es-EC" sz="2509" dirty="0"/>
              <a:t>: posicionados uno junto a otro sin salto de línea a menos que no exista suficiente espacio horizontal</a:t>
            </a:r>
          </a:p>
          <a:p>
            <a:pPr lvl="2"/>
            <a:endParaRPr lang="es-EC" sz="1687" dirty="0"/>
          </a:p>
          <a:p>
            <a:pPr lvl="1"/>
            <a:endParaRPr lang="es-EC" sz="2109" dirty="0"/>
          </a:p>
        </p:txBody>
      </p:sp>
      <p:sp>
        <p:nvSpPr>
          <p:cNvPr id="5" name="AutoShape 2" descr="data:image/jpeg;base64,/9j/4AAQSkZJRgABAQEAYABgAAD/2wBDAAoHBwkHBgoJCAkLCwoMDxkQDw4ODx4WFxIZJCAmJSMgIyIoLTkwKCo2KyIjMkQyNjs9QEBAJjBGS0U+Sjk/QD3/wAALCAGAAYABAREA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9oACAEBAAA/AO98U+ItW0zW9K0vRbG1uri/SZ/38pQL5YU9R9TVb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k0DxNrV14sm0PXNOtLWVLP7WrW8xkyN4UDn8aTXf+Sn+FP+uF7/AOgJW5qd1NbzqsT7QVz0B71T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qzp15PPdbJJNy4JxgVhQ/8louf+wGv/o6pNd/5Kf4U/64Xv8A6Ala2s/8fKf7n9TWfRRRRRRRRRRRRRRRRRRRRRRRRRRRRRRRRRRRRRRRRRRRV3Sf+P0f7prIh/5LRc/9gNf/AEdUmu/8lP8ACn/XC9/9AStbWf8Aj5T/AHP6ms+iiiiiiiiiiiiiiiiiiiiiiiiiiiiiiiiiiiiiiiiiiiruk/8AH6P901kQ/wDJaLn/ALAa/wDo6pNd/wCSn+FP+uF7/wCgJWtrP/Hyn+5/U1n0UUUUUUUUUUUUUVHDcQ3AYwTRyhW2sUYNg+hx3qSimTTRW8RknkSKNeruwUD8TTlYOoZSGUjIIOQRS0UUUyWWOCMyTOsaL1ZjgD8aSG4huVZoJo5VU7SUYMAfTjvUlFRzTxW8RknlSKMdXdgoH4mnghlBUggjII70tFFFFFFFFFFFFFXdJ/4/R/umsiH/AJLRc/8AYDX/ANHVJrv/ACU/wp/1wvf/AEBK1tZ/4+U/3P6ms+iiiiiiiiiiiiivOpf7b/4SCL/hLP7Q+x+evkf2fj7PncNvmY+bGcdawdN1LVdFtZr2xvhHbvrjQSW3lKd+RkkseegxgVoXXi/X31S/aG7jge2vfJjtJWgSMoD0O4hyT6j/APUniPxnqVteajNp+qSKLSdYvIeOFEU5wVAJLv0PPHeqnjDxBfaiuvWt3qUdtDA0SQ2BjXM4JB3A9eMBvxqzeeKdZiu5LO2vBZR2dnAYFJhVZCUU7mMhyRzj5a1bPVtd1nxX9gl1EWdsljFdTxxRo+eF3Kreh3HnJpvhv+3f7Xh/sX+0P7A3Df8A2rjO3P8Ayz/ixjp2r0OsPxZ/b39lj/hG/K+0bv3m7G7bj+HPGfrXMaVsuIoNPk/tU391fw/bBqP3tsYaQ7e235MfjXP6NqWq6NZpd2V8EtZdcNvJbGJTvyASSx56DGBV+Xxh4gl1K7eK6jhkgvfISzlaBIygP3TuIck+opPEfjTU7W91GfTtUk22tyIRA8cKIMEgqASXfp97jvVTxnr19qA8QWl1qSW8NtNHHDYGNczLuzuDdeMA/jVzUPFWtR6hdWtteCySyt4fIRjCqvlQdzGQ5IP+z0/nqWeq63rPiuWxm1AWlpDZQ3U8UUaPnKoXVW64O485NJ4Y/t7+1of7J+3/APCP5G7+1cbtv/TP+Lp07V6DRRRRRRRRRRRV3Sf+P0f7prIh/wCS0XP/AGA1/wDR1Sa7/wAlP8Kf9cL3/wBAStbWf+PlP9z+prPooooooooooooooqv/AGfZ7Cn2S32F/M2+UuN397p196GsLR7oXL2sDXC9JTGC4/HGaR9NspZZJJLO2eSQYdmiUlh7nHPQflRJp1lM++Wzt3bbsy0Sk7fTp09qJtOsrho2ns7eQxjCF4lbYPbI4qUW8K3DTrDGJmG0yBRuI9M9cVJRRTGijeRJGRS6Z2sRyueuD2zUX9n2ewJ9kt9ofzNvlLjd/e6dfehrC0e6F01rAbgdJTGN4/HGaa+mWMskkkllbM8vEjNEpL/U456UsmnWUzl5bO3dmUIWaJSSo6Dp09qJtOs7h43ntLeR4xhGeJWKj2yOKlW3hW4adYoxMw2tIFG4j0J61JRRRRRRRRRRRRV3Sf8Aj9H+6ayIf+S0XP8A2A1/9HVJrv8AyU/wp/1wvf8A0BK1tZ/4+U/3P6ms+iiiiiiiiiiiiiiiiiiiiiiiiiiiiiiiiiiiiiiiiiiiruk/8fo/3TWRD/yWi5/7Aa/+jqk13/kp/hT/AK4Xv/oCVraz/wAfKf7n9TWfRRRRRRRRRRRRRRRRRRRRRRRRRRRRRRRRRRRRRRRRRRRV3Sf+P0f7prIh/wCS0XP/AGA1/wDR1Sa7/wAlP8Kf9cL3/wBAStrVYJZbhDHGzALjIHvVH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t6ZbzRXYaSNlG08kViQ/8louf+wGv/o6pNd/5Kf4U/wCuF7/6AldPcTtE4CgYIzzUX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VJBcPJJtYDGO1crD/wAlouf+wGv/AKOqTXf+Sn+FP+uF7/6AldHef6xfpVeiiiiiiiiiiiiiiiiiiiiiiiiiiiiiiiiiiiiiiiiiiiprT/X/AIVzUP8AyWi5/wCwGv8A6OqTXf8Akp/hT/rhe/8AoCV0d5/rF+lV6KKKKKKKKKKKKKKKKKKKKKKKKKKKKKKKKKKKKKKKKKKKmtP9f+Fc1D/yWi5/7Aa/+jqk13/kp/hT/rhe/wDoCV0d5/rF+lV6KKKKKKKKKKKKKKKKKKKKKKKKKKKKKKKKKKKKKKKKKKKmtP8AX/hXNQ/8louf+wGv/o6pNd/5Kf4U/wCuF7/6AldHef6xfpVeiiiiiiiiiiiiiiiuc8aeJrvwxpaXNnpr3hdirPzshH958AnFc2vjjUdP0e0vjeafrc2oXqW6xW2Y0t8j7uTznP8AeFTxfEO//svVTdWVhb3+n3gtWWS5KxHO7ocZJ+U8DrVeP4m6gtlfzTabA39m3MKXLIZFBikyN4DAMCCB1HerN54xvtQsdQv7HUNP0uzsb0wQTXILpebQdw9R2I25NbPgjxRd+KNPlnvNNa18sgJKN3l3AOfmTcAcce/Wumrz/wAT+N9Ss/EDaNAtto8R4XUr9WKPx/AANvfuccdqTW/FV34f+3amkgv0sobWz5YrHLI4LvJgcZIKfnUsfj7UYpddttR06ztbvTVjdVa6xGQ+MBmI68jp16VSj+JeqGHVE/s21muLG3W6zEZFR4yQGwGAPG7OehwauS+M7nW4tTk0u+s9MsbJYWS/uPmWR2AYxkHtyQcc5xV7wN4vvfE/2hLuwCJAPlvYA4gnOcfLuANdfRRRRRRRRRRRRRRU1p/r/wAK5qH/AJLRc/8AYDX/ANHVJrv/ACU/wp/1wvf/AEBK6O8/1i/Sq9FFFFFFFFFFFFFFFFY974T0a+eN5bGNGjuFuQYv3eZF6MduMn61VuvAehXZuzLbSB7q5F3I6zMGEozhlOePvHp61JbeC9GtYtRjS3kZdSQJdeZM7mQAHnJJOeSc9c1Zs/DOk2Om2thFYwtbWjF4UlG/Yxzluc88nmtWiorm1gvLdoLqGOaF+GjkUMp+oNZF14O0e80qbTprZjazTCdkEhX5gABgjoAABj2pmoeCtE1S4v57u1Z5L8IJ28xhnbjaRzwRgdKdYeDtI067nuooZnnuIDbzPNO8hkQ44O4nPQD6VJp/hLRtM0oabb2MbWnm+cY5f3gL+p3Zz0FbAAVQAMADAA7UtFFFFFFFFFFFFFFTWn+v/Cuah/5LRc/9gNf/AEdUmu/8lP8ACn/XC9/9ASujvP8AWL9Kr0UUUUUUUUUUUUUUUUUUUUUUUUUUUUUUUUUUUUUUUUUUVNaf6/8ACuah/wCS0XP/AGA1/wDR1Sa7/wAlP8Kf9cL3/wBASujvP9Yv0qvRRRRRRRRRRRRRRRRRRRRRRRRRRRRRRRRRRRRRRRRRRRU1p/r/AMK5qH/ktFz/ANgNf/R1Sa7/AMlP8Kf9cL3/ANASujvATIuPSq+D6GjB9DRg+howfQ0YPoaMH0NGD6GjB9DRg+howfQ0YPoaMH0NGD6GjB9DRg+howfQ0YPoaMH0NGD6GjB9DRg+howfQ0YPoaMH0NGD6GjB9DRg+howfQ0YPoaMH0NGD6GjB9DRg+howfQ0YPoaMH0NGD6GjB9DRg+howfQ0YPoaMH0NGD6GjB9DU1qCJ+R2rmof+S0XP8A2A1/9HVJrv8AyU/wp/1wvf8A0BK6C/vntJlVFUgrnmqv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1YstQkubjy2VAME8ZrnYf+S0XP/YDX/0dUmu/8lP8Kf8AXC9/9AStbWf+PlP9z+prPoooooooooooooooooooooooooooooooooooooooooooq7pP/H6P901kQ/8AJaLn/sBr/wCjqk13/kp/hT/rhe/+gJWtrP8Ax8p/uf1NZ9FFFFFFFFFFFFFFFFFFFFFFFFFFFFFFFFFFFFFFFFFFFXdJ/wCP0f7prIh/5LRc/wDYDX/0dUmu/wDJT/Cn/XC9/wDQErW1n/j5T/c/qaz6KKKKKKKKKKKKKKKKKKKKKKKKKKKKKKKKKKKKKKKKKKKu6T/x+j/dNZEP/JaLn/sBr/6OqTXf+Sn+FP8Arhe/+gJWtrP/AB8p/uf1NZ9FFFFFFFFFFFFVtRunstOnuYreS5kiQssMf3nI7CuL0TxdqesXNxdPNaxm2ikZdHjU/aJWCnAJYf8AoNLp/wARZGt76XUYLZHtrfzvs8ZkSUNkDaQ64PXkg/nRYfEW4O59Q09DCbRrlXtt5CkKW2MWUDJA6jir+meIPEN/aJdPpVmsFzbNNbstzypxlQ4PXPHTpmuXtPEmrTeELG81CWZ/O1RY0miuDG7g7shgBjaMDjpW3ffEC8ge/vINNhfStPuhazO0pErHOCVGMY/z9IdS+IeoWsmqvbaZBLa6bMiSSNKVJVjgcep/Sn6x4wv9F1kC2uLXVI7gqy6cisLiHIBwCoI9+eea7m3laa2ilaNo2dAxRuqkjofcVJXH+L/F19ol/FZW1tFBHKB/xMLoOYUJ7YUHmmvql9CYJYbg6xLZafJdObb5VuHd9qcLxgBX/L1qpbfEdl0vUbm8htWltI0dYIWkV8sQuGDqMAFhkjNLb/EWeGG7fUdPVlithPHJb79jEkDYSyjB56jIq6mveI5NIuLmXTbOLfZG5t5I7jO3jIDKec4544rA0/X9Um0bwxNqEkzNd6gUWSO5ZTKu/wDjA4IzkbemBWkfiJdhDqP9mxf2ML37Hv8ANPnZ/vbcYxjtUV38RNRtXvJRpcDWdnfm0kk847jyQMD14P5ipNS8YajoniF7SGa21tJZTttLdWFxAM/dJUFTjpzzXeISyAkEEjOD2paKKKKKKKKKu6T/AMfo/wB01kQ/8louf+wGv/o6pNd/5Kf4U/64Xv8A6Ala2s/8fKf7n9TWfRRRRRRRRRRRRRVO80mxv3L3VrFJIUaPzCuHCkYIDdehrOtfBmj2pcmCWfdCbcfaJmk2xnqq5PA+lOsPCGk6fvEcU0ivEYNk8zyKsZ6qATgCmaZ4L0bSb1Lq2t3MsalYvMlZxED1CgnjqfzqOLwJocNt9nSCXyROtwqGdyFdc4I546mn3XgnQ7zUXvZrQmSRxJIgkYRyOP4mXOCf8akn8IaRcx6iktuxXUXWS5AkYbipyMc8c+laVrp1pZO721vHHJJgO6qNz4GBk9T0qzRTXjSWNkkVXRhhlYZBHuKzR4a0sW93Atqqw3SKkkaEqoVckBcfd5JPHc1Vg8F6NDHcI8Elx9oiEDtcTNIfLByFBJ4AIB49BT7TwhpVpFPGIpZkni8lxPM8nyf3Rk8D6U3TfBmjaXM8sFu7u0RhBmlZ9sZ6quTwKZa+CNGtIraOKGbZaz/aIQ0znY/HTnpx0pT4I0M6l9t+yHzPN8/y/Mby/M/vbM4zTpfBujT211BJbuY7q4+1SjzW5k5568dTxWtbWNtZtK1tBFE0zF5GRQC7HuT3qeiiiiiiiiiiruk/8fo/3TWRD/yWi5/7Aa/+jqk13/kp/hT/AK4Xv/oCVraz/wAfKf7n9TWfRRRRRRRRRRRRRRRRRRRRRRRRRRRRRRRRRRRRRRRRRRRV3Sf+P0f7prIh/wCS0XP/AGA1/wDR1Sa7/wAlP8Kf9cL3/wBAStbWf+PlP9z+prPoooooooooooooooooooooooooooooooooooooooooooq7pP8Ax+j/AHTWRD/yWi5/7Aa/+jqk13/kp/hT/rhe/wDoCVraz/x8p/uf1NZ+KMUYoxRijFGKMUYoxRijFGKMUYoxRijFGKMUYoxRijFGKMUYoxRijFGKMUYoxRijFGKMUYoxRijFGKMVd0n/AI/R/umsiH/ktFz/ANgNf/R1Sa7/AMlP8Kf9cL3/ANASuomnETgFc5GetM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nxXAlk2hccetcnD/yWi5/7Aa/+jqk13/kp/hT/AK4Xv/oCV0d5/rF+lV6KKKKKKKKKKKKKKKKKKKKKKKKKKKKKKKKKKKKKKKKKKKmtP9f+Fc1D/wAlouf+wGv/AKOqTXf+Sn+FP+uF7/6AldHef6xfpVeiiiiiiiiiiiiiiiiiiiiiiiiiiiiiiiiiiiiiiiiiiiprT/X/AIVzUP8AyWi5/wCwGv8A6OqTXf8Akp/hT/rhe/8AoCV0d5/rF+lV6KKKKKKKKKKKKKKKKKKKKKKKKKKKKKKKKKKKKKKKKKKKmtP9f+Fc1D/yWi5/7Aa/+jqk13/kp/hT/rhe/wDoCV0d5/rF+lV6KKKKKKKKKKKKKK5Txl43XwpLbW62TT3F0P3byOI4V5x8zn+X61XuPFupaLotncahFpt5Pdu58yC9SG3jUYwAzZLH6A/yqm3xVgOhWOoJprK11PJbsJZ9sUTIAeX2nqCMcevpT5fGTXeqeGJQZbaK+M3mxw3MckfygfeIB3fgQfWsm4+IGp6xqXhyWytJ9P0671EReYZFYXKB1UgjGV7/AJ9eK0Ifi5Yy38a/YwLGS5+zrN9qTzR6OYuoX3z/AIVJN4+vdB8QLpWtQWl950pSKTTpQ0igngPGec4+n4131FcLrnj+4i8RSaBpVtbQ3icG51KYRRfVR1br/wDWq3d+IL3TbrU7mRRdpp9tbwNEsywxtMwLO25uAMFPz6VQg+KcT6bqtxJppabTvLJW3uBLHIHOAQ4HAHc4NVdY+IEl54NvL+BTbSW9xHHusr2OQsGz3Kkr06FR7UnjTx/fJa65aaJZTxjTXjil1BZFHluXHGwjkHBGamvPilFpb/ZRaLcva20T3Mkl0kJZmUEhFIy557VLrPj+60VrfU9tjd6PexRywwiYR3aBlGflP3uc9PzrtdOvV1LTre8jjliWeMSBJV2uoIzgjsas0UUUUUUUUUUVNaf6/wDCuah/5LRc/wDYDX/0dUmu/wDJT/Cn/XC9/wDQEro7z/WL9Kr0UUUUUUUUUUUUUVHPbw3UDw3MUc0TjDJIoZW+oNc3cfD7R2ubOeyNzp0lmztEbSQLjf8Ae+8Dj8MYpkHw+sbPTls7LUdUtkWd58pcDksACGBXDD5R1BPXmn2Xw90ewk0x4Tc5055JI9zgiRnxuL8c9B0xVa0+GOj2V3aTRXOolbO5FzbwtODHGcg4AI6EgZ78datWXgOw069Etne6lDbiYzizS42w7j7AZx7ZxWvpmg6Zo7SPp9lDBJKxaSRV+dyTk5Y8mtCiqep6RYazbfZ9StIbmLsJFzt+h6g/Ssa98CaXfaNLpsj3KxSXIuQ6ONyMFCqASOgUAc5pieArKOW+mXUdWFxfKiyzrc7ZMr0IIA+mOmO1V5PhnpFxY3tvcXF9LJeujzTl0DnZnaBhcAc+nNP1b4caTq99fXMs9/CL8q08MEwWN2HRiMHJ+vqakuPAOny3rXVte6jZSSRJFN9lmCeaEACk8dcDqMVrW/hzSrbUTfpZxtelVX7RJl3wqhRgnOOB171p0UUUUUUUUUUUVNaf6/8ACuah/wCS0XP/AGA1/wDR1Sa7/wAlP8Kf9cL3/wBASujvP9Yv0qvRRRRRRRRRRRRRRRRRRRRRRRRRRRRRRRRRRRRRRRRRRRU1p/r/AMK5qH/ktFz/ANgNf/R1Sa7/AMlP8Kf9cL3/ANASujvP9Yv0qvRRRRRRRRRRRRRRRRRRRRRRRRRRRRRRRRRRRRRRRRRRRU1p/r/wrmof+S0XP/YDX/0dUmu/8lP8Kf8AXC9/9ASujvP9Yv0qvRRRRRRRRRRRRRRRRRRRRRRRRRRRRRRRRRRRRRRRRRRRU1p/r/wrmof+S0XP/YDX/wBHVJrv/JT/AAp/1wvf/QErpLq8ht5AsqFiRkYANQ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1NbXsE82yJGVsZyVArmIf8AktFz/wBgNf8A0dUmu/8AJT/Cn/XC9/8AQErW1n/j5T/c/qaz6KKKKKKKKKKKKKKKKKKKKKKKKKKKKKKKKKKKKKKKKKKKu6T/AMfo/wB01kQ/8louf+wGv/o6pNd/5Kf4U/64Xv8A6Ala2s/8fKf7n9TWfRRRRRRRRRRRRRRRRRRRRRRRRRRRRRRRRRRRRRRRRRRRV3Sf+P0f7prIh/5LRc/9gNf/AEdUmu/8lP8ACn/XC9/9AStbWf8Aj5T/AHP6ms+iiiiiiiiiiiiiiiiiiiiiiiiiiiiiiiiiiiiiiiiiiiruk/8AH6P901kQ/wDJaLn/ALAa/wDo6pNd/wCSn+FP+uF7/wCgJWtrP/Hyn+5/U1n0UUUUUUUUUUUUUUhIUEkgADJJ7ViX3jDSLG0FwtwbpTcC2AtR5haQjO0Y4JxWxDL50Mcmx08xQ2xxhhx0I7GpO4Hc1TTVbSTWJNLSXdeRxec8YB+VcgDJ6dxVzuR6VWvtRtNMjSS/uI7dHcRq0jbRuIJAz26GrCsHUMpBVhkEHIIpahuru3sbdp7ueOCFeryMFA/E1m3virTLG3+0Syu0P2X7XvRcjyyyqv4ksMfjV3TNRj1XT4ryKKeKOXlVnTY2Oxx79RVvp1+lU7rVbSzv7Synlxc3ZIhjAJLYGT9BVzvjv1xUN3dQ2Fq9zdSCKGMbmdugHrTre5hu4FmtpY5om+68bBlP4ipKKKKKKKKKKKKu6T/x+j/dNZEP/JaLn/sBr/6OqTXf+Sn+FP8Arhe/+gJWtrP/AB8p/uf1NZ9FFFFFFFFFFFFFFc74w8LP4os4Yo757YwsW2Ebo5enDjIz0/U1yms+FL26stIgudFtVeC/Ecn9nhvLaAgbmI6jOOSeeKo6n4b1P7dqMS6XfS6o92jWF/GT5UUIPA3Z+XA4x/hT9e8P6rNqer/aNMvb3UZ5Y20+9hJ8uFQemc4Xjjn/AOvV5vDl7beObqcWM7zXFifs95GCY47ox4Lse3O78xxVHw14d1KHUbJ3tL61uYVl+0v9k2rKDnIaQyfPnthe/wCNX/DnhO6tfBqFNGt5dVuZDFKuog7Y48kg7fy6c85rpfB/hOTwxDOJb5p2nIYxICsUXX7oJPr1rpK4vxJ4KutQ1z+2LSe3u3UDFlfqWhGAB8uDxnGenU1Q8R6He6zoGrzy6Y63iJaxWtvGpO0pgvsx1H7xx6fLWVqfhi4tpVjn0a9vbM6YsdkkGW+zTkAsWGePmLHPv+T7/QNWBsTr+nXuqwrpphRLclzDPzgtg9QMDPP44pJvC99FL4XudW026vmjRo7wRZdlAJMYOD2z19qhk8N6xJrdz9qt70XzX3mxXsNr5mF7ESmRQF/2cf4VtaR4ZnXWPEmo3GlfaLoXUjWK3OVjkDFgTzwQQRzWl4W8F3Oj6tJqlzcwwvKCDZWSlYBn1yefyrsKKKKKKKKKKKKu6T/x+j/dNZEP/JaLn/sBr/6OqTXf+Sn+FP8Arhe/+gJWtrP/AB8p/uf1NZ9FFFFFFFFFFFFFFFFFFFFFFFFFFFFFFFFFFFFFFFFFFFXdJ/4/R/umsiH/AJLRc/8AYDX/ANHVJrv/ACU/wp/1wvf/AEBK1tZ/4+U/3P6ms+iiiiiiiiiiiiiiiiiiiiiiiiiiiiiiiiiiiiiiiiiiiruk/wDH6P8AdNZEP/JaLn/sBr/6OqTXf+Sn+FP+uF7/AOgJWtrP/Hyn+5/U1n0UUUUUUUUUUUUUUUUUUUUUUUUUUUUUUUUUUUUUUUUUUVd0n/j9H+6ayIf+S0XP/YDX/wBHVJrv/JT/AAp/1wvf/QEro7zT/tcquZNuBjGM1X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mtNN+yz+YJN3GMbcVzUP/ACWi5/7Aa/8Ao6r3ibwtea3q2m6jp2sNplzYLKquLdZtwcKDwxx0H61U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ptB8I3+m+JZta1XXG1S4ktfsozarDtXcGH3Tj17d6//9m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"/>
          <p:cNvSpPr>
            <a:spLocks noChangeAspect="1" noChangeArrowheads="1"/>
          </p:cNvSpPr>
          <p:nvPr/>
        </p:nvSpPr>
        <p:spPr bwMode="auto">
          <a:xfrm>
            <a:off x="1633388" y="-101575"/>
            <a:ext cx="214313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4" tIns="32147" rIns="64294" bIns="32147" numCol="1" anchor="t" anchorCtr="0" compatLnSpc="1">
            <a:prstTxWarp prst="textNoShape">
              <a:avLst/>
            </a:prstTxWarp>
          </a:bodyPr>
          <a:lstStyle/>
          <a:p>
            <a:endParaRPr lang="es-EC" sz="1266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365125"/>
            <a:ext cx="5080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591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Elementos</a:t>
            </a:r>
            <a:r>
              <a:rPr lang="en-US" dirty="0" smtClean="0"/>
              <a:t>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Aparecen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cuerpo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r>
              <a:rPr lang="en-US" dirty="0" smtClean="0"/>
              <a:t> de 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Otros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bloque</a:t>
            </a: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Inline</a:t>
            </a:r>
          </a:p>
          <a:p>
            <a:r>
              <a:rPr lang="en-US" dirty="0" err="1" smtClean="0"/>
              <a:t>Comienzan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nueva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 smtClean="0"/>
          </a:p>
          <a:p>
            <a:r>
              <a:rPr lang="en-US" dirty="0" smtClean="0"/>
              <a:t>Para macro-</a:t>
            </a:r>
            <a:r>
              <a:rPr lang="en-US" dirty="0" err="1" smtClean="0"/>
              <a:t>estructuras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196" y="1825625"/>
            <a:ext cx="6264804" cy="265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Elemento</a:t>
            </a:r>
            <a:r>
              <a:rPr lang="en-US" dirty="0" smtClean="0"/>
              <a:t> Inline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Aparecen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cuerpo</a:t>
            </a:r>
            <a:r>
              <a:rPr lang="en-US" dirty="0"/>
              <a:t> de la </a:t>
            </a:r>
            <a:r>
              <a:rPr lang="en-US" dirty="0" err="1"/>
              <a:t>página</a:t>
            </a:r>
            <a:r>
              <a:rPr lang="en-US" dirty="0"/>
              <a:t> de </a:t>
            </a:r>
            <a:r>
              <a:rPr lang="en-US" dirty="0" smtClean="0"/>
              <a:t>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Datos</a:t>
            </a:r>
            <a:endParaRPr lang="en-US" dirty="0" smtClean="0"/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inline</a:t>
            </a:r>
          </a:p>
          <a:p>
            <a:r>
              <a:rPr lang="en-US" dirty="0" smtClean="0"/>
              <a:t>Para micro-</a:t>
            </a:r>
            <a:r>
              <a:rPr lang="en-US" dirty="0" err="1" smtClean="0"/>
              <a:t>estructuras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1825625"/>
            <a:ext cx="5775158" cy="383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Block vs Inline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 smtClean="0"/>
              <a:t>p</a:t>
            </a:r>
          </a:p>
          <a:p>
            <a:pPr marL="0" indent="0">
              <a:buNone/>
            </a:pPr>
            <a:r>
              <a:rPr lang="en-US" dirty="0" smtClean="0"/>
              <a:t>h1</a:t>
            </a:r>
            <a:r>
              <a:rPr lang="en-US" dirty="0"/>
              <a:t>, </a:t>
            </a:r>
            <a:r>
              <a:rPr lang="en-US" dirty="0" smtClean="0"/>
              <a:t>h2</a:t>
            </a:r>
            <a:r>
              <a:rPr lang="en-US" dirty="0"/>
              <a:t>, </a:t>
            </a:r>
            <a:r>
              <a:rPr lang="en-US" dirty="0" smtClean="0"/>
              <a:t>h3</a:t>
            </a:r>
            <a:r>
              <a:rPr lang="en-US" dirty="0"/>
              <a:t>, h4, h5, </a:t>
            </a:r>
            <a:r>
              <a:rPr lang="en-US" dirty="0" smtClean="0"/>
              <a:t>h6</a:t>
            </a:r>
          </a:p>
          <a:p>
            <a:pPr marL="0" indent="0">
              <a:buNone/>
            </a:pPr>
            <a:r>
              <a:rPr lang="en-US" dirty="0" err="1" smtClean="0"/>
              <a:t>ol,ul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ddress</a:t>
            </a:r>
          </a:p>
          <a:p>
            <a:pPr marL="0" indent="0">
              <a:buNone/>
            </a:pPr>
            <a:r>
              <a:rPr lang="en-US" dirty="0" err="1" smtClean="0"/>
              <a:t>blockquote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l</a:t>
            </a:r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iv</a:t>
            </a:r>
          </a:p>
          <a:p>
            <a:pPr marL="0" indent="0">
              <a:buNone/>
            </a:pPr>
            <a:r>
              <a:rPr lang="en-US" dirty="0" err="1"/>
              <a:t>f</a:t>
            </a:r>
            <a:r>
              <a:rPr lang="en-US" dirty="0" err="1" smtClean="0"/>
              <a:t>ieldset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f</a:t>
            </a:r>
            <a:r>
              <a:rPr lang="en-US" dirty="0" smtClean="0"/>
              <a:t>orm</a:t>
            </a:r>
          </a:p>
          <a:p>
            <a:pPr marL="0" indent="0">
              <a:buNone/>
            </a:pPr>
            <a:r>
              <a:rPr lang="en-US" dirty="0" err="1"/>
              <a:t>h</a:t>
            </a:r>
            <a:r>
              <a:rPr lang="en-US" dirty="0" err="1" smtClean="0"/>
              <a:t>r</a:t>
            </a:r>
            <a:endParaRPr lang="en-US" dirty="0" smtClean="0"/>
          </a:p>
          <a:p>
            <a:pPr marL="0" indent="0">
              <a:buNone/>
            </a:pPr>
            <a:r>
              <a:rPr lang="en-US" dirty="0" err="1"/>
              <a:t>n</a:t>
            </a:r>
            <a:r>
              <a:rPr lang="en-US" dirty="0" err="1" smtClean="0"/>
              <a:t>oscript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Inline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b, big, </a:t>
            </a:r>
            <a:r>
              <a:rPr lang="en-US" dirty="0" err="1"/>
              <a:t>i</a:t>
            </a:r>
            <a:r>
              <a:rPr lang="en-US" dirty="0"/>
              <a:t>, small, </a:t>
            </a:r>
            <a:r>
              <a:rPr lang="en-US" dirty="0" err="1"/>
              <a:t>tt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abbr</a:t>
            </a:r>
            <a:r>
              <a:rPr lang="en-US" dirty="0"/>
              <a:t>, acronym, cite, code, </a:t>
            </a:r>
            <a:r>
              <a:rPr lang="en-US" dirty="0" err="1"/>
              <a:t>dfn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, </a:t>
            </a:r>
            <a:r>
              <a:rPr lang="en-US" dirty="0" err="1"/>
              <a:t>kbd</a:t>
            </a:r>
            <a:r>
              <a:rPr lang="en-US" dirty="0"/>
              <a:t>, strong, </a:t>
            </a:r>
            <a:r>
              <a:rPr lang="en-US" dirty="0" err="1"/>
              <a:t>samp</a:t>
            </a:r>
            <a:r>
              <a:rPr lang="en-US" dirty="0"/>
              <a:t>, </a:t>
            </a:r>
            <a:r>
              <a:rPr lang="en-US" dirty="0" err="1"/>
              <a:t>var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a, </a:t>
            </a:r>
            <a:r>
              <a:rPr lang="en-US" dirty="0" err="1"/>
              <a:t>bdo</a:t>
            </a:r>
            <a:r>
              <a:rPr lang="en-US" dirty="0"/>
              <a:t>, </a:t>
            </a:r>
            <a:r>
              <a:rPr lang="en-US" dirty="0" err="1"/>
              <a:t>br</a:t>
            </a:r>
            <a:r>
              <a:rPr lang="en-US" dirty="0"/>
              <a:t>, </a:t>
            </a:r>
            <a:r>
              <a:rPr lang="en-US" dirty="0" err="1"/>
              <a:t>img</a:t>
            </a:r>
            <a:r>
              <a:rPr lang="en-US" dirty="0"/>
              <a:t>, map, object, q, script, span, sub, sup</a:t>
            </a:r>
          </a:p>
          <a:p>
            <a:pPr marL="0" indent="0">
              <a:buNone/>
            </a:pPr>
            <a:r>
              <a:rPr lang="en-US" dirty="0"/>
              <a:t>button, input, label, select, </a:t>
            </a:r>
            <a:r>
              <a:rPr lang="en-US" dirty="0" err="1"/>
              <a:t>textarea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99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Colocación de cajas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1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1" y="304131"/>
            <a:ext cx="6915484" cy="58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8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Float</a:t>
            </a:r>
            <a:endParaRPr lang="es-MX" dirty="0"/>
          </a:p>
        </p:txBody>
      </p:sp>
      <p:pic>
        <p:nvPicPr>
          <p:cNvPr id="1026" name="Picture 2" descr="Resultado de imagen para float cs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429" y="1848679"/>
            <a:ext cx="8612452" cy="31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2301712" y="5165827"/>
            <a:ext cx="1844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Comportamiento </a:t>
            </a:r>
          </a:p>
          <a:p>
            <a:r>
              <a:rPr lang="es-MX" b="1" dirty="0" smtClean="0"/>
              <a:t>predeterminado</a:t>
            </a:r>
            <a:endParaRPr lang="es-MX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992071" y="5165827"/>
            <a:ext cx="2339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Flota a la </a:t>
            </a:r>
            <a:r>
              <a:rPr lang="es-MX" b="1" dirty="0" smtClean="0"/>
              <a:t>izquierda</a:t>
            </a:r>
            <a:r>
              <a:rPr lang="es-MX" dirty="0" smtClean="0"/>
              <a:t> del </a:t>
            </a:r>
          </a:p>
          <a:p>
            <a:r>
              <a:rPr lang="es-MX" dirty="0" smtClean="0"/>
              <a:t>contenedor</a:t>
            </a:r>
            <a:endParaRPr lang="es-MX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008024" y="5165827"/>
            <a:ext cx="2238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dirty="0" smtClean="0"/>
              <a:t>Flota a la </a:t>
            </a:r>
            <a:r>
              <a:rPr lang="es-MX" b="1" dirty="0" smtClean="0"/>
              <a:t>derecha</a:t>
            </a:r>
            <a:r>
              <a:rPr lang="es-MX" dirty="0" smtClean="0"/>
              <a:t> del </a:t>
            </a:r>
          </a:p>
          <a:p>
            <a:pPr algn="r"/>
            <a:r>
              <a:rPr lang="es-MX" dirty="0" smtClean="0"/>
              <a:t>contenedor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5630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Display</a:t>
            </a:r>
            <a:endParaRPr lang="es-MX" dirty="0"/>
          </a:p>
        </p:txBody>
      </p:sp>
      <p:pic>
        <p:nvPicPr>
          <p:cNvPr id="2050" name="Picture 2" descr="Resultado de imagen para display cs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474" y="1948071"/>
            <a:ext cx="9445052" cy="267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755059" y="4842661"/>
            <a:ext cx="19852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Como un elemento</a:t>
            </a:r>
          </a:p>
          <a:p>
            <a:r>
              <a:rPr lang="es-MX" b="1" dirty="0"/>
              <a:t>b</a:t>
            </a:r>
            <a:r>
              <a:rPr lang="es-MX" b="1" dirty="0" smtClean="0"/>
              <a:t>loque</a:t>
            </a:r>
          </a:p>
          <a:p>
            <a:endParaRPr lang="en-US" b="1" dirty="0"/>
          </a:p>
          <a:p>
            <a:r>
              <a:rPr lang="en-US" i="1" dirty="0" err="1" smtClean="0"/>
              <a:t>Comienzan</a:t>
            </a:r>
            <a:r>
              <a:rPr lang="en-US" i="1" dirty="0" smtClean="0"/>
              <a:t> en </a:t>
            </a:r>
            <a:r>
              <a:rPr lang="en-US" i="1" dirty="0" err="1" smtClean="0"/>
              <a:t>una</a:t>
            </a:r>
            <a:r>
              <a:rPr lang="en-US" i="1" dirty="0" smtClean="0"/>
              <a:t> </a:t>
            </a:r>
          </a:p>
          <a:p>
            <a:r>
              <a:rPr lang="en-US" i="1" dirty="0" err="1"/>
              <a:t>n</a:t>
            </a:r>
            <a:r>
              <a:rPr lang="en-US" i="1" dirty="0" err="1" smtClean="0"/>
              <a:t>ueva</a:t>
            </a:r>
            <a:r>
              <a:rPr lang="en-US" i="1" dirty="0" smtClean="0"/>
              <a:t> l</a:t>
            </a:r>
            <a:r>
              <a:rPr lang="es-MX" i="1" dirty="0" err="1" smtClean="0"/>
              <a:t>ínea</a:t>
            </a:r>
            <a:endParaRPr lang="es-MX" i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5418" y="4842661"/>
            <a:ext cx="2038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Como </a:t>
            </a:r>
            <a:r>
              <a:rPr lang="es-MX" dirty="0" smtClean="0"/>
              <a:t>un elemento </a:t>
            </a:r>
            <a:endParaRPr lang="es-MX" dirty="0"/>
          </a:p>
          <a:p>
            <a:r>
              <a:rPr lang="es-MX" b="1" dirty="0" err="1"/>
              <a:t>i</a:t>
            </a:r>
            <a:r>
              <a:rPr lang="es-MX" b="1" dirty="0" err="1" smtClean="0"/>
              <a:t>nline</a:t>
            </a:r>
            <a:endParaRPr lang="es-MX" b="1" dirty="0" smtClean="0"/>
          </a:p>
          <a:p>
            <a:endParaRPr lang="en-US" dirty="0" smtClean="0"/>
          </a:p>
          <a:p>
            <a:r>
              <a:rPr lang="en-US" i="1" dirty="0" smtClean="0"/>
              <a:t>W&amp;H no </a:t>
            </a:r>
            <a:r>
              <a:rPr lang="en-US" i="1" dirty="0" err="1" smtClean="0"/>
              <a:t>modifican</a:t>
            </a:r>
            <a:endParaRPr lang="es-MX" i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7669010" y="4838339"/>
            <a:ext cx="2038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Como </a:t>
            </a:r>
            <a:r>
              <a:rPr lang="es-MX" dirty="0" smtClean="0"/>
              <a:t>un elemento </a:t>
            </a:r>
            <a:endParaRPr lang="es-MX" dirty="0"/>
          </a:p>
          <a:p>
            <a:r>
              <a:rPr lang="es-MX" b="1" dirty="0" err="1"/>
              <a:t>i</a:t>
            </a:r>
            <a:r>
              <a:rPr lang="es-MX" b="1" dirty="0" err="1" smtClean="0"/>
              <a:t>nline</a:t>
            </a:r>
            <a:endParaRPr lang="es-MX" b="1" dirty="0" smtClean="0"/>
          </a:p>
          <a:p>
            <a:endParaRPr lang="en-US" dirty="0" smtClean="0"/>
          </a:p>
          <a:p>
            <a:r>
              <a:rPr lang="en-US" i="1" dirty="0" smtClean="0"/>
              <a:t>W&amp;H </a:t>
            </a:r>
            <a:r>
              <a:rPr lang="en-US" i="1" dirty="0" err="1" smtClean="0"/>
              <a:t>sí</a:t>
            </a:r>
            <a:r>
              <a:rPr lang="en-US" i="1" dirty="0" smtClean="0"/>
              <a:t> </a:t>
            </a:r>
            <a:r>
              <a:rPr lang="en-US" i="1" dirty="0" err="1" smtClean="0"/>
              <a:t>modifican</a:t>
            </a:r>
            <a:endParaRPr lang="es-MX" i="1" dirty="0"/>
          </a:p>
        </p:txBody>
      </p:sp>
    </p:spTree>
    <p:extLst>
      <p:ext uri="{BB962C8B-B14F-4D97-AF65-F5344CB8AC3E}">
        <p14:creationId xmlns:p14="http://schemas.microsoft.com/office/powerpoint/2010/main" val="225373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Grid</a:t>
            </a:r>
            <a:endParaRPr lang="es-MX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Diseño basado en </a:t>
            </a:r>
            <a:r>
              <a:rPr lang="es-MX" b="1" dirty="0" smtClean="0"/>
              <a:t>rejilla</a:t>
            </a:r>
            <a:endParaRPr lang="es-MX" dirty="0" smtClean="0"/>
          </a:p>
          <a:p>
            <a:r>
              <a:rPr lang="es-MX" b="1" dirty="0" smtClean="0"/>
              <a:t>Dos dimensiones</a:t>
            </a:r>
          </a:p>
          <a:p>
            <a:r>
              <a:rPr lang="es-MX" dirty="0" smtClean="0"/>
              <a:t>Contenedor</a:t>
            </a:r>
          </a:p>
          <a:p>
            <a:pPr lvl="1"/>
            <a:r>
              <a:rPr lang="es-MX" dirty="0" smtClean="0"/>
              <a:t>Con la propiedad </a:t>
            </a:r>
            <a:r>
              <a:rPr lang="es-MX" b="1" dirty="0" err="1" smtClean="0"/>
              <a:t>display</a:t>
            </a:r>
            <a:r>
              <a:rPr lang="es-MX" b="1" dirty="0" smtClean="0"/>
              <a:t>: </a:t>
            </a:r>
            <a:r>
              <a:rPr lang="es-MX" b="1" dirty="0" err="1" smtClean="0"/>
              <a:t>grid</a:t>
            </a:r>
            <a:endParaRPr lang="es-MX" b="1" dirty="0" smtClean="0"/>
          </a:p>
          <a:p>
            <a:r>
              <a:rPr lang="es-MX" dirty="0" err="1" smtClean="0"/>
              <a:t>Item</a:t>
            </a:r>
            <a:endParaRPr lang="es-MX" dirty="0" smtClean="0"/>
          </a:p>
          <a:p>
            <a:pPr lvl="1"/>
            <a:r>
              <a:rPr lang="es-MX" dirty="0" smtClean="0"/>
              <a:t>Se ajustan en la rejilla</a:t>
            </a:r>
          </a:p>
          <a:p>
            <a:r>
              <a:rPr lang="es-MX" dirty="0" smtClean="0"/>
              <a:t>Se utiliza para diseño a larga escala</a:t>
            </a:r>
            <a:endParaRPr lang="es-MX" dirty="0"/>
          </a:p>
        </p:txBody>
      </p:sp>
      <p:pic>
        <p:nvPicPr>
          <p:cNvPr id="3078" name="Picture 6" descr="Resultado de imagen para grid css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74094"/>
            <a:ext cx="51816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53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Flexbox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/>
              <a:t>Diseño basado en </a:t>
            </a:r>
            <a:r>
              <a:rPr lang="es-MX" b="1" dirty="0" smtClean="0"/>
              <a:t>flexibilidad</a:t>
            </a:r>
            <a:endParaRPr lang="es-MX" dirty="0"/>
          </a:p>
          <a:p>
            <a:r>
              <a:rPr lang="es-MX" b="1" dirty="0" smtClean="0"/>
              <a:t>Una dimensión</a:t>
            </a:r>
            <a:endParaRPr lang="es-MX" b="1" dirty="0"/>
          </a:p>
          <a:p>
            <a:r>
              <a:rPr lang="es-MX" dirty="0"/>
              <a:t>Contenedor</a:t>
            </a:r>
          </a:p>
          <a:p>
            <a:pPr lvl="1"/>
            <a:r>
              <a:rPr lang="es-MX" dirty="0"/>
              <a:t>Con la propiedad </a:t>
            </a:r>
            <a:r>
              <a:rPr lang="es-MX" b="1" dirty="0" err="1"/>
              <a:t>display</a:t>
            </a:r>
            <a:r>
              <a:rPr lang="es-MX" b="1" dirty="0"/>
              <a:t>: </a:t>
            </a:r>
            <a:r>
              <a:rPr lang="es-MX" b="1" dirty="0" err="1" smtClean="0"/>
              <a:t>flex</a:t>
            </a:r>
            <a:endParaRPr lang="es-MX" b="1" dirty="0"/>
          </a:p>
          <a:p>
            <a:r>
              <a:rPr lang="es-MX" dirty="0" smtClean="0"/>
              <a:t>Se </a:t>
            </a:r>
            <a:r>
              <a:rPr lang="es-MX" dirty="0"/>
              <a:t>utiliza para diseño a </a:t>
            </a:r>
            <a:r>
              <a:rPr lang="es-MX" dirty="0" smtClean="0"/>
              <a:t>menor escala o de componentes</a:t>
            </a:r>
            <a:endParaRPr lang="es-MX" dirty="0"/>
          </a:p>
          <a:p>
            <a:endParaRPr lang="es-MX" dirty="0"/>
          </a:p>
        </p:txBody>
      </p:sp>
      <p:pic>
        <p:nvPicPr>
          <p:cNvPr id="4100" name="Picture 4" descr="Resultado de imagen para flexbox css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13" y="1825625"/>
            <a:ext cx="4885428" cy="244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96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visibility:hidden</a:t>
            </a:r>
            <a:r>
              <a:rPr lang="en-US" dirty="0" smtClean="0"/>
              <a:t> vs </a:t>
            </a:r>
            <a:r>
              <a:rPr lang="en-US" dirty="0" err="1" smtClean="0"/>
              <a:t>display:none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visibility:hidden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Se </a:t>
            </a:r>
            <a:r>
              <a:rPr lang="en-US" dirty="0" err="1"/>
              <a:t>mantiene</a:t>
            </a:r>
            <a:r>
              <a:rPr lang="en-US" dirty="0"/>
              <a:t> el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que </a:t>
            </a:r>
            <a:r>
              <a:rPr lang="en-US" dirty="0" err="1"/>
              <a:t>ocupaba</a:t>
            </a:r>
            <a:r>
              <a:rPr lang="en-US" dirty="0"/>
              <a:t> el </a:t>
            </a:r>
            <a:r>
              <a:rPr lang="en-US" dirty="0" err="1"/>
              <a:t>elemento</a:t>
            </a:r>
            <a:r>
              <a:rPr lang="en-US" dirty="0"/>
              <a:t> (</a:t>
            </a:r>
            <a:r>
              <a:rPr lang="en-US" dirty="0" err="1" smtClean="0"/>
              <a:t>aún</a:t>
            </a:r>
            <a:r>
              <a:rPr lang="en-US" dirty="0" smtClean="0"/>
              <a:t> </a:t>
            </a:r>
            <a:r>
              <a:rPr lang="en-US" dirty="0" err="1"/>
              <a:t>afecta</a:t>
            </a:r>
            <a:r>
              <a:rPr lang="en-US" dirty="0"/>
              <a:t> el layout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display:none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La </a:t>
            </a:r>
            <a:r>
              <a:rPr lang="en-US" dirty="0" err="1" smtClean="0"/>
              <a:t>página</a:t>
            </a:r>
            <a:r>
              <a:rPr lang="en-US" dirty="0" smtClean="0"/>
              <a:t> </a:t>
            </a:r>
            <a:r>
              <a:rPr lang="en-US" dirty="0"/>
              <a:t>se </a:t>
            </a:r>
            <a:r>
              <a:rPr lang="en-US" dirty="0" err="1"/>
              <a:t>muestra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el </a:t>
            </a:r>
            <a:r>
              <a:rPr lang="en-US" dirty="0" err="1"/>
              <a:t>elemento</a:t>
            </a:r>
            <a:r>
              <a:rPr lang="en-US" dirty="0"/>
              <a:t> no </a:t>
            </a:r>
            <a:r>
              <a:rPr lang="en-US" dirty="0" err="1"/>
              <a:t>formara</a:t>
            </a:r>
            <a:r>
              <a:rPr lang="en-US" dirty="0"/>
              <a:t> parte de </a:t>
            </a:r>
            <a:r>
              <a:rPr lang="en-US" dirty="0" err="1"/>
              <a:t>ella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503" y="3478828"/>
            <a:ext cx="5072993" cy="283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7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Pseudo</a:t>
            </a:r>
            <a:r>
              <a:rPr lang="es-MX" dirty="0" smtClean="0"/>
              <a:t> Selectores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441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Pseudo</a:t>
            </a:r>
            <a:r>
              <a:rPr lang="es-MX" dirty="0" smtClean="0"/>
              <a:t>-clases y </a:t>
            </a:r>
            <a:r>
              <a:rPr lang="es-MX" dirty="0" err="1" smtClean="0"/>
              <a:t>Pseudo</a:t>
            </a:r>
            <a:r>
              <a:rPr lang="es-MX" dirty="0"/>
              <a:t>-</a:t>
            </a:r>
            <a:r>
              <a:rPr lang="es-MX" dirty="0" smtClean="0"/>
              <a:t>elementos</a:t>
            </a:r>
            <a:endParaRPr lang="es-MX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Sirven para hacer referencia a elementos sin conocer el D.O.M</a:t>
            </a:r>
          </a:p>
          <a:p>
            <a:r>
              <a:rPr lang="es-MX" dirty="0" err="1" smtClean="0"/>
              <a:t>Pseudo</a:t>
            </a:r>
            <a:r>
              <a:rPr lang="es-MX" dirty="0"/>
              <a:t>-</a:t>
            </a:r>
            <a:r>
              <a:rPr lang="es-MX" dirty="0" smtClean="0"/>
              <a:t>elementos</a:t>
            </a:r>
          </a:p>
          <a:p>
            <a:pPr lvl="1"/>
            <a:r>
              <a:rPr lang="es-MX" b="1" dirty="0" smtClean="0"/>
              <a:t>Partes</a:t>
            </a:r>
            <a:r>
              <a:rPr lang="es-MX" dirty="0" smtClean="0"/>
              <a:t> de un elemento</a:t>
            </a:r>
          </a:p>
          <a:p>
            <a:r>
              <a:rPr lang="es-MX" dirty="0" err="1" smtClean="0"/>
              <a:t>Pseudo</a:t>
            </a:r>
            <a:r>
              <a:rPr lang="es-MX" dirty="0"/>
              <a:t>-</a:t>
            </a:r>
            <a:r>
              <a:rPr lang="es-MX" dirty="0" smtClean="0"/>
              <a:t>clases</a:t>
            </a:r>
          </a:p>
          <a:p>
            <a:pPr lvl="1"/>
            <a:r>
              <a:rPr lang="es-MX" b="1" dirty="0" smtClean="0"/>
              <a:t>Estado</a:t>
            </a:r>
            <a:r>
              <a:rPr lang="es-MX" dirty="0" smtClean="0"/>
              <a:t> de un elemento</a:t>
            </a:r>
            <a:endParaRPr lang="es-MX" dirty="0"/>
          </a:p>
        </p:txBody>
      </p:sp>
      <p:pic>
        <p:nvPicPr>
          <p:cNvPr id="5126" name="Picture 6" descr="Resultado de imagen para pseudo clases y pseudo elementos css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705" y="1825625"/>
            <a:ext cx="45845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029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clases</a:t>
            </a:r>
            <a:r>
              <a:rPr lang="en-US" dirty="0" smtClean="0"/>
              <a:t> y Pseudo-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clases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:first-child</a:t>
            </a:r>
          </a:p>
          <a:p>
            <a:r>
              <a:rPr lang="en-US" dirty="0" smtClean="0"/>
              <a:t>:last-child</a:t>
            </a:r>
          </a:p>
          <a:p>
            <a:r>
              <a:rPr lang="en-US" dirty="0" smtClean="0"/>
              <a:t>:nth-child</a:t>
            </a:r>
          </a:p>
          <a:p>
            <a:r>
              <a:rPr lang="en-US" dirty="0" smtClean="0"/>
              <a:t>:active</a:t>
            </a:r>
          </a:p>
          <a:p>
            <a:r>
              <a:rPr lang="en-US" dirty="0" smtClean="0"/>
              <a:t>:focus</a:t>
            </a:r>
          </a:p>
          <a:p>
            <a:r>
              <a:rPr lang="en-US" dirty="0" smtClean="0"/>
              <a:t>:visited</a:t>
            </a:r>
          </a:p>
          <a:p>
            <a:r>
              <a:rPr lang="en-US" dirty="0" smtClean="0"/>
              <a:t>:hover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::first-element</a:t>
            </a:r>
          </a:p>
          <a:p>
            <a:r>
              <a:rPr lang="en-US" dirty="0" smtClean="0"/>
              <a:t>::first-line</a:t>
            </a:r>
          </a:p>
          <a:p>
            <a:r>
              <a:rPr lang="en-US" dirty="0" smtClean="0"/>
              <a:t>::before</a:t>
            </a:r>
          </a:p>
          <a:p>
            <a:r>
              <a:rPr lang="en-US" dirty="0" smtClean="0"/>
              <a:t>::after</a:t>
            </a:r>
          </a:p>
          <a:p>
            <a:r>
              <a:rPr lang="en-US" smtClean="0"/>
              <a:t>::first-letter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6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CSS by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788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718000" cy="4351338"/>
          </a:xfrm>
        </p:spPr>
        <p:txBody>
          <a:bodyPr/>
          <a:lstStyle/>
          <a:p>
            <a:r>
              <a:rPr lang="en-US" dirty="0" err="1" smtClean="0"/>
              <a:t>Hoja</a:t>
            </a:r>
            <a:r>
              <a:rPr lang="en-US" dirty="0" smtClean="0"/>
              <a:t> de </a:t>
            </a:r>
            <a:r>
              <a:rPr lang="en-US" dirty="0" err="1" smtClean="0"/>
              <a:t>estilo</a:t>
            </a:r>
            <a:r>
              <a:rPr lang="en-US" dirty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acuerdo</a:t>
            </a:r>
            <a:r>
              <a:rPr lang="en-US" dirty="0" smtClean="0"/>
              <a:t> al </a:t>
            </a:r>
            <a:r>
              <a:rPr lang="en-US" dirty="0" err="1" smtClean="0"/>
              <a:t>medio</a:t>
            </a:r>
            <a:r>
              <a:rPr lang="en-US" dirty="0" smtClean="0"/>
              <a:t> en el </a:t>
            </a:r>
            <a:r>
              <a:rPr lang="en-US" dirty="0" err="1" smtClean="0"/>
              <a:t>que</a:t>
            </a:r>
            <a:r>
              <a:rPr lang="en-US" dirty="0" smtClean="0"/>
              <a:t> se </a:t>
            </a:r>
            <a:r>
              <a:rPr lang="en-US" dirty="0" err="1" smtClean="0"/>
              <a:t>utilizará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838" y="254612"/>
            <a:ext cx="4541252" cy="2186288"/>
          </a:xfrm>
          <a:prstGeom prst="rect">
            <a:avLst/>
          </a:prstGeom>
        </p:spPr>
      </p:pic>
      <p:pic>
        <p:nvPicPr>
          <p:cNvPr id="5" name="Imagen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966157"/>
            <a:ext cx="5823478" cy="3024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200" y="2645012"/>
            <a:ext cx="4554415" cy="366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3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472701"/>
            <a:ext cx="5181600" cy="4351338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Versión</a:t>
            </a:r>
            <a:r>
              <a:rPr lang="en-US" sz="3200" dirty="0" smtClean="0"/>
              <a:t> 3</a:t>
            </a:r>
          </a:p>
          <a:p>
            <a:r>
              <a:rPr lang="es-MX" sz="3200" b="1" dirty="0" smtClean="0"/>
              <a:t>CSS </a:t>
            </a:r>
            <a:r>
              <a:rPr lang="es-MX" sz="3200" dirty="0" smtClean="0"/>
              <a:t>viene de </a:t>
            </a:r>
            <a:r>
              <a:rPr lang="es-MX" sz="3200" b="1" dirty="0" err="1" smtClean="0"/>
              <a:t>C</a:t>
            </a:r>
            <a:r>
              <a:rPr lang="es-MX" sz="3200" dirty="0" err="1" smtClean="0"/>
              <a:t>ascading</a:t>
            </a:r>
            <a:r>
              <a:rPr lang="es-MX" sz="3200" dirty="0"/>
              <a:t> </a:t>
            </a:r>
            <a:r>
              <a:rPr lang="es-MX" sz="3200" b="1" dirty="0"/>
              <a:t>S</a:t>
            </a:r>
            <a:r>
              <a:rPr lang="es-MX" sz="3200" dirty="0"/>
              <a:t>tyle </a:t>
            </a:r>
            <a:r>
              <a:rPr lang="es-MX" sz="3200" b="1" dirty="0" err="1"/>
              <a:t>S</a:t>
            </a:r>
            <a:r>
              <a:rPr lang="es-MX" sz="3200" dirty="0" err="1"/>
              <a:t>heets</a:t>
            </a:r>
            <a:endParaRPr lang="en-US" sz="3200" dirty="0" smtClean="0"/>
          </a:p>
          <a:p>
            <a:r>
              <a:rPr lang="en-US" sz="3200" dirty="0" smtClean="0"/>
              <a:t>Se </a:t>
            </a:r>
            <a:r>
              <a:rPr lang="en-US" sz="3200" dirty="0" err="1" smtClean="0"/>
              <a:t>utiliza</a:t>
            </a:r>
            <a:r>
              <a:rPr lang="en-US" sz="3200" dirty="0" smtClean="0"/>
              <a:t> para:</a:t>
            </a:r>
          </a:p>
          <a:p>
            <a:pPr lvl="1"/>
            <a:r>
              <a:rPr lang="en-US" dirty="0" err="1" smtClean="0"/>
              <a:t>Estilo</a:t>
            </a:r>
            <a:r>
              <a:rPr lang="en-US" dirty="0" smtClean="0"/>
              <a:t> y </a:t>
            </a:r>
            <a:r>
              <a:rPr lang="en-US" dirty="0" err="1" smtClean="0"/>
              <a:t>estructura</a:t>
            </a:r>
            <a:r>
              <a:rPr lang="en-US" dirty="0" smtClean="0"/>
              <a:t> del HTML</a:t>
            </a:r>
          </a:p>
          <a:p>
            <a:pPr lvl="1"/>
            <a:r>
              <a:rPr lang="en-US" dirty="0" err="1" smtClean="0"/>
              <a:t>Presentación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dispositivo</a:t>
            </a:r>
            <a:endParaRPr lang="en-US" dirty="0" smtClean="0"/>
          </a:p>
          <a:p>
            <a:pPr lvl="1"/>
            <a:r>
              <a:rPr lang="en-US" dirty="0" err="1" smtClean="0"/>
              <a:t>Ajustes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tamaño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3200" dirty="0" smtClean="0"/>
          </a:p>
          <a:p>
            <a:pPr>
              <a:defRPr/>
            </a:pP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645" y="1988911"/>
            <a:ext cx="2681060" cy="2681060"/>
          </a:xfrm>
        </p:spPr>
      </p:pic>
      <p:sp>
        <p:nvSpPr>
          <p:cNvPr id="2" name="Rectángulo 1"/>
          <p:cNvSpPr/>
          <p:nvPr/>
        </p:nvSpPr>
        <p:spPr>
          <a:xfrm>
            <a:off x="8534089" y="4957882"/>
            <a:ext cx="1204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3200" b="1" dirty="0" smtClean="0">
                <a:solidFill>
                  <a:schemeClr val="accent1"/>
                </a:solidFill>
                <a:hlinkClick r:id="rId3"/>
              </a:rPr>
              <a:t>Demo</a:t>
            </a:r>
            <a:endParaRPr 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graphicFrame>
        <p:nvGraphicFramePr>
          <p:cNvPr id="7" name="Tabla 3"/>
          <p:cNvGraphicFramePr>
            <a:graphicFrameLocks noGrp="1"/>
          </p:cNvGraphicFramePr>
          <p:nvPr>
            <p:extLst/>
          </p:nvPr>
        </p:nvGraphicFramePr>
        <p:xfrm>
          <a:off x="1761066" y="1367888"/>
          <a:ext cx="8669868" cy="4978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6653644"/>
              </a:tblGrid>
              <a:tr h="342392">
                <a:tc>
                  <a:txBody>
                    <a:bodyPr/>
                    <a:lstStyle/>
                    <a:p>
                      <a:r>
                        <a:rPr lang="es-EC" sz="1800" dirty="0" smtClean="0"/>
                        <a:t>Valores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1800" dirty="0" smtClean="0"/>
                        <a:t>Descripción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all devices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braille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braille tactile feedback devices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embossed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paged braille printers</a:t>
                      </a:r>
                      <a:endParaRPr lang="es-EC" sz="1800" dirty="0"/>
                    </a:p>
                  </a:txBody>
                  <a:tcPr/>
                </a:tc>
              </a:tr>
              <a:tr h="599186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handheld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handheld devices that typically have small, low-resolution screens and limited bandwidth </a:t>
                      </a:r>
                      <a:endParaRPr lang="es-EC" sz="1800" dirty="0"/>
                    </a:p>
                  </a:txBody>
                  <a:tcPr/>
                </a:tc>
              </a:tr>
              <a:tr h="599186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paged material and documents viewed on screen in print preview mode </a:t>
                      </a:r>
                      <a:endParaRPr lang="es-EC" sz="1800" dirty="0"/>
                    </a:p>
                  </a:txBody>
                  <a:tcPr/>
                </a:tc>
              </a:tr>
              <a:tr h="497159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screen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color computer screens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speech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speech synthesizers </a:t>
                      </a:r>
                      <a:endParaRPr lang="es-EC" sz="1800" dirty="0"/>
                    </a:p>
                  </a:txBody>
                  <a:tcPr/>
                </a:tc>
              </a:tr>
              <a:tr h="614399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tty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media, using a fixed-pitch character grid such as teletypes, terminals, and portable devices with limited display capabilities </a:t>
                      </a:r>
                      <a:endParaRPr lang="es-EC" sz="1800" dirty="0"/>
                    </a:p>
                  </a:txBody>
                  <a:tcPr/>
                </a:tc>
              </a:tr>
              <a:tr h="731857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television-type devices that typically have low-resolution color screens with limited ability to scroll and have sound</a:t>
                      </a:r>
                      <a:endParaRPr lang="es-EC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54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Consideraciones</a:t>
            </a:r>
            <a:r>
              <a:rPr lang="en-US" dirty="0" smtClean="0"/>
              <a:t> de </a:t>
            </a:r>
            <a:r>
              <a:rPr lang="en-US" dirty="0" err="1"/>
              <a:t>M</a:t>
            </a:r>
            <a:r>
              <a:rPr lang="en-US" dirty="0" err="1" smtClean="0"/>
              <a:t>aquetación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Mantenimiento</a:t>
            </a:r>
            <a:endParaRPr lang="en-US" dirty="0" smtClean="0"/>
          </a:p>
          <a:p>
            <a:pPr lvl="1"/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dirty="0" err="1" smtClean="0"/>
              <a:t>archivos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modificar</a:t>
            </a:r>
            <a:endParaRPr lang="en-US" dirty="0" smtClean="0"/>
          </a:p>
          <a:p>
            <a:r>
              <a:rPr lang="en-US" dirty="0" err="1" smtClean="0"/>
              <a:t>Accesibilidad</a:t>
            </a:r>
            <a:endParaRPr lang="en-US" dirty="0" smtClean="0"/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 </a:t>
            </a:r>
            <a:r>
              <a:rPr lang="en-US" dirty="0" err="1" smtClean="0"/>
              <a:t>legibles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software</a:t>
            </a:r>
          </a:p>
          <a:p>
            <a:r>
              <a:rPr lang="en-US" dirty="0" err="1" smtClean="0"/>
              <a:t>Carga</a:t>
            </a:r>
            <a:endParaRPr lang="en-US" dirty="0" smtClean="0"/>
          </a:p>
          <a:p>
            <a:pPr lvl="1"/>
            <a:r>
              <a:rPr lang="en-US" dirty="0" err="1" smtClean="0"/>
              <a:t>Toma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con </a:t>
            </a:r>
            <a:r>
              <a:rPr lang="en-US" dirty="0" err="1" smtClean="0"/>
              <a:t>tablas</a:t>
            </a:r>
            <a:endParaRPr lang="en-US" dirty="0" smtClean="0"/>
          </a:p>
          <a:p>
            <a:r>
              <a:rPr lang="en-US" dirty="0" err="1" smtClean="0"/>
              <a:t>Semántica</a:t>
            </a:r>
            <a:endParaRPr lang="en-US" dirty="0" smtClean="0"/>
          </a:p>
          <a:p>
            <a:pPr lvl="1"/>
            <a:r>
              <a:rPr lang="en-US" dirty="0" err="1" smtClean="0"/>
              <a:t>Etiquetas</a:t>
            </a:r>
            <a:r>
              <a:rPr lang="en-US" dirty="0" smtClean="0"/>
              <a:t> para </a:t>
            </a:r>
            <a:r>
              <a:rPr lang="en-US" dirty="0" err="1" smtClean="0"/>
              <a:t>contenedores</a:t>
            </a:r>
            <a:r>
              <a:rPr lang="en-US" dirty="0" smtClean="0"/>
              <a:t> y </a:t>
            </a:r>
            <a:r>
              <a:rPr lang="en-US" dirty="0" err="1" smtClean="0"/>
              <a:t>contenido</a:t>
            </a:r>
            <a:endParaRPr lang="en-US" dirty="0" smtClean="0"/>
          </a:p>
          <a:p>
            <a:pPr lvl="2"/>
            <a:r>
              <a:rPr lang="en-US" dirty="0" err="1" smtClean="0"/>
              <a:t>Tablas</a:t>
            </a:r>
            <a:r>
              <a:rPr lang="en-US" dirty="0" smtClean="0"/>
              <a:t> -&gt; </a:t>
            </a:r>
            <a:r>
              <a:rPr lang="en-US" dirty="0" err="1" smtClean="0"/>
              <a:t>datos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3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Librerías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8385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 </a:t>
            </a:r>
            <a:r>
              <a:rPr lang="en-US" dirty="0" err="1" smtClean="0"/>
              <a:t>externas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3176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Posicionamiento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01665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CSS3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007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Sintaxis básica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 smtClean="0"/>
              <a:t>Reglas </a:t>
            </a:r>
            <a:r>
              <a:rPr lang="es-MX" b="1" dirty="0" smtClean="0"/>
              <a:t>CSS</a:t>
            </a:r>
            <a:r>
              <a:rPr lang="es-MX" dirty="0" smtClean="0"/>
              <a:t> compuestas por</a:t>
            </a:r>
          </a:p>
          <a:p>
            <a:pPr lvl="1"/>
            <a:r>
              <a:rPr lang="es-MX" b="1" dirty="0" smtClean="0"/>
              <a:t>Selector</a:t>
            </a:r>
          </a:p>
          <a:p>
            <a:pPr lvl="1"/>
            <a:r>
              <a:rPr lang="es-MX" b="1" dirty="0" smtClean="0"/>
              <a:t>Bloque de declaraciones</a:t>
            </a:r>
          </a:p>
          <a:p>
            <a:r>
              <a:rPr lang="es-MX" b="1" dirty="0" smtClean="0"/>
              <a:t>Selector</a:t>
            </a:r>
          </a:p>
          <a:p>
            <a:pPr lvl="1"/>
            <a:r>
              <a:rPr lang="es-MX" dirty="0" smtClean="0"/>
              <a:t>Sirve para identificar una o varias etiquetas HTML</a:t>
            </a:r>
          </a:p>
          <a:p>
            <a:r>
              <a:rPr lang="es-MX" b="1" dirty="0" smtClean="0"/>
              <a:t>Bloque de declaraciones</a:t>
            </a:r>
          </a:p>
          <a:p>
            <a:pPr lvl="1"/>
            <a:r>
              <a:rPr lang="es-MX" dirty="0" smtClean="0"/>
              <a:t>Agrupadas por </a:t>
            </a:r>
            <a:r>
              <a:rPr lang="en-US" b="1" dirty="0" smtClean="0"/>
              <a:t>{}</a:t>
            </a:r>
            <a:endParaRPr lang="es-MX" b="1" dirty="0" smtClean="0"/>
          </a:p>
          <a:p>
            <a:pPr lvl="1"/>
            <a:r>
              <a:rPr lang="es-MX" dirty="0" smtClean="0"/>
              <a:t>Colección de propiedades CSS, separadas por </a:t>
            </a:r>
            <a:r>
              <a:rPr lang="es-MX" b="1" dirty="0" smtClean="0"/>
              <a:t>;</a:t>
            </a:r>
          </a:p>
          <a:p>
            <a:pPr lvl="1"/>
            <a:r>
              <a:rPr lang="es-MX" dirty="0" smtClean="0"/>
              <a:t>Propiedad CSS: nombre y valor, separadas por </a:t>
            </a:r>
            <a:r>
              <a:rPr lang="es-MX" b="1" dirty="0" smtClean="0"/>
              <a:t>:</a:t>
            </a:r>
            <a:endParaRPr lang="es-MX" b="1" dirty="0"/>
          </a:p>
        </p:txBody>
      </p:sp>
      <p:pic>
        <p:nvPicPr>
          <p:cNvPr id="6" name="Picture 6" descr="http://www.w3schools.com/css/selector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59457"/>
            <a:ext cx="5181600" cy="1083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41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20" y="352926"/>
            <a:ext cx="6571247" cy="4611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2640" y="5237325"/>
            <a:ext cx="3211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linkClick r:id="rId3"/>
              </a:rPr>
              <a:t>CSS3 </a:t>
            </a:r>
            <a:r>
              <a:rPr lang="en-US" sz="3200" b="1" dirty="0" smtClean="0">
                <a:hlinkClick r:id="rId3"/>
              </a:rPr>
              <a:t>Propiedades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8733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Universal</a:t>
            </a:r>
            <a:r>
              <a:rPr lang="en-US" dirty="0"/>
              <a:t>. </a:t>
            </a:r>
            <a:r>
              <a:rPr lang="en-US" dirty="0" err="1" smtClean="0"/>
              <a:t>Utiliza</a:t>
            </a:r>
            <a:r>
              <a:rPr lang="en-US" dirty="0" smtClean="0"/>
              <a:t> el *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identificador</a:t>
            </a:r>
            <a:r>
              <a:rPr lang="en-US" b="1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/>
              <a:t>#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elemento</a:t>
            </a:r>
            <a:r>
              <a:rPr lang="en-US" b="1" dirty="0"/>
              <a:t>.</a:t>
            </a:r>
            <a:r>
              <a:rPr lang="en-US" b="1" dirty="0" smtClean="0"/>
              <a:t> </a:t>
            </a:r>
            <a:r>
              <a:rPr lang="en-US" dirty="0" err="1" smtClean="0"/>
              <a:t>Nombre</a:t>
            </a:r>
            <a:r>
              <a:rPr lang="en-US" dirty="0" smtClean="0"/>
              <a:t> de la </a:t>
            </a:r>
            <a:r>
              <a:rPr lang="en-US" dirty="0" err="1" smtClean="0"/>
              <a:t>etiqueta</a:t>
            </a:r>
            <a:r>
              <a:rPr lang="en-US" dirty="0" smtClean="0"/>
              <a:t> HTML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clase</a:t>
            </a:r>
            <a:r>
              <a:rPr lang="en-US" b="1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 smtClean="0"/>
              <a:t>.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/>
              <a:t>agrupación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 smtClean="0"/>
              <a:t>,</a:t>
            </a:r>
          </a:p>
          <a:p>
            <a:pPr marL="0" indent="0">
              <a:buNone/>
            </a:pPr>
            <a:r>
              <a:rPr lang="en-US" b="1" dirty="0" err="1"/>
              <a:t>Descendientes</a:t>
            </a:r>
            <a:r>
              <a:rPr lang="en-US" b="1" dirty="0"/>
              <a:t>. </a:t>
            </a:r>
            <a:r>
              <a:rPr lang="en-US" dirty="0" err="1"/>
              <a:t>Selectores</a:t>
            </a:r>
            <a:r>
              <a:rPr lang="en-US" dirty="0"/>
              <a:t> 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un </a:t>
            </a:r>
            <a:r>
              <a:rPr lang="en-US" b="1" dirty="0" err="1" smtClean="0"/>
              <a:t>espacio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5272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/>
              <a:t>A</a:t>
            </a:r>
            <a:r>
              <a:rPr lang="en-US" dirty="0" err="1" smtClean="0"/>
              <a:t>vanzados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</a:t>
            </a:r>
            <a:r>
              <a:rPr lang="en-US" b="1" dirty="0" smtClean="0"/>
              <a:t>e </a:t>
            </a:r>
            <a:r>
              <a:rPr lang="en-US" b="1" dirty="0" err="1" smtClean="0"/>
              <a:t>hijos</a:t>
            </a:r>
            <a:r>
              <a:rPr lang="en-US" b="1" dirty="0" smtClean="0"/>
              <a:t> </a:t>
            </a:r>
            <a:r>
              <a:rPr lang="en-US" dirty="0" smtClean="0"/>
              <a:t>		</a:t>
            </a:r>
          </a:p>
          <a:p>
            <a:pPr lvl="1"/>
            <a:r>
              <a:rPr lang="en-US" dirty="0" smtClean="0"/>
              <a:t>&gt;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hijos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D</a:t>
            </a:r>
            <a:r>
              <a:rPr lang="en-US" b="1" dirty="0" smtClean="0"/>
              <a:t>e </a:t>
            </a:r>
            <a:r>
              <a:rPr lang="en-US" b="1" dirty="0" err="1" smtClean="0"/>
              <a:t>adyacentes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+	primer </a:t>
            </a:r>
            <a:r>
              <a:rPr lang="en-US" dirty="0" err="1" smtClean="0"/>
              <a:t>hermano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De </a:t>
            </a:r>
            <a:r>
              <a:rPr lang="en-US" b="1" dirty="0" err="1" smtClean="0"/>
              <a:t>hermanos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 smtClean="0"/>
              <a:t>~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hermanos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78287" y="1825625"/>
            <a:ext cx="617551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Por</a:t>
            </a:r>
            <a:r>
              <a:rPr lang="en-US" b="1" dirty="0"/>
              <a:t> </a:t>
            </a:r>
            <a:r>
              <a:rPr lang="en-US" b="1" dirty="0" err="1" smtClean="0"/>
              <a:t>atributo</a:t>
            </a:r>
            <a:r>
              <a:rPr lang="en-US" dirty="0"/>
              <a:t>	</a:t>
            </a:r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tenga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]</a:t>
            </a:r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sea </a:t>
            </a:r>
            <a:r>
              <a:rPr lang="en-US" b="1" dirty="0" err="1" smtClean="0"/>
              <a:t>igual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/>
              <a:t>=“valor”]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comience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^=“valor”]</a:t>
            </a:r>
            <a:endParaRPr lang="en-US" sz="2300" dirty="0" smtClean="0"/>
          </a:p>
          <a:p>
            <a:pPr lvl="1"/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 smtClean="0"/>
              <a:t>termine</a:t>
            </a:r>
            <a:r>
              <a:rPr lang="en-US" b="1" dirty="0" smtClean="0"/>
              <a:t>.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$=“valor”]</a:t>
            </a:r>
            <a:endParaRPr lang="en-US" sz="2300" dirty="0" smtClean="0"/>
          </a:p>
          <a:p>
            <a:pPr lvl="1"/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 smtClean="0"/>
              <a:t>contenga</a:t>
            </a:r>
            <a:r>
              <a:rPr lang="en-US" b="1" dirty="0" smtClean="0"/>
              <a:t>.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*=“valor”]</a:t>
            </a:r>
          </a:p>
        </p:txBody>
      </p:sp>
    </p:spTree>
    <p:extLst>
      <p:ext uri="{BB962C8B-B14F-4D97-AF65-F5344CB8AC3E}">
        <p14:creationId xmlns:p14="http://schemas.microsoft.com/office/powerpoint/2010/main" val="307260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8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2"/>
              </a:rPr>
              <a:t>Comparación:</a:t>
            </a:r>
            <a:r>
              <a:rPr lang="en-US" dirty="0" smtClean="0"/>
              <a:t> Serif vs San Serif</a:t>
            </a:r>
          </a:p>
          <a:p>
            <a:r>
              <a:rPr lang="en-US" dirty="0" err="1" smtClean="0"/>
              <a:t>Unidades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Comparación:</a:t>
            </a:r>
            <a:r>
              <a:rPr lang="en-US" dirty="0" smtClean="0"/>
              <a:t> </a:t>
            </a:r>
            <a:r>
              <a:rPr lang="en-US" dirty="0" err="1" smtClean="0"/>
              <a:t>px</a:t>
            </a:r>
            <a:r>
              <a:rPr lang="en-US" dirty="0" smtClean="0"/>
              <a:t>, </a:t>
            </a:r>
            <a:r>
              <a:rPr lang="en-US" dirty="0" err="1" smtClean="0"/>
              <a:t>pt</a:t>
            </a:r>
            <a:r>
              <a:rPr lang="en-US" dirty="0" smtClean="0"/>
              <a:t>, </a:t>
            </a:r>
            <a:r>
              <a:rPr lang="en-US" dirty="0" err="1" smtClean="0"/>
              <a:t>em</a:t>
            </a:r>
            <a:r>
              <a:rPr lang="en-US" dirty="0" smtClean="0"/>
              <a:t> y %</a:t>
            </a:r>
          </a:p>
          <a:p>
            <a:r>
              <a:rPr lang="en-US" dirty="0" err="1" smtClean="0"/>
              <a:t>Propiedades</a:t>
            </a:r>
            <a:endParaRPr lang="en-US" dirty="0" smtClean="0"/>
          </a:p>
          <a:p>
            <a:pPr lvl="1"/>
            <a:r>
              <a:rPr lang="en-US" dirty="0"/>
              <a:t>f</a:t>
            </a:r>
            <a:r>
              <a:rPr lang="en-US" dirty="0" smtClean="0"/>
              <a:t>ont, font-family, font-size, line-height, font-weight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316" y="1509169"/>
            <a:ext cx="5219032" cy="26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8425</TotalTime>
  <Words>831</Words>
  <Application>Microsoft Office PowerPoint</Application>
  <PresentationFormat>Panorámica</PresentationFormat>
  <Paragraphs>232</Paragraphs>
  <Slides>35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Tema de Office</vt:lpstr>
      <vt:lpstr> Desarrollo de Aplicaciones Web</vt:lpstr>
      <vt:lpstr>Presentación de PowerPoint</vt:lpstr>
      <vt:lpstr>CSS</vt:lpstr>
      <vt:lpstr>Sintaxis básica</vt:lpstr>
      <vt:lpstr>Presentación de PowerPoint</vt:lpstr>
      <vt:lpstr>Selectores Básicos</vt:lpstr>
      <vt:lpstr>Selectores Avanzados</vt:lpstr>
      <vt:lpstr>Fuentes</vt:lpstr>
      <vt:lpstr>Fuentes</vt:lpstr>
      <vt:lpstr>¿Cómo se aplican reglas CSS?</vt:lpstr>
      <vt:lpstr>Modelo de caja</vt:lpstr>
      <vt:lpstr>Modelo de Caja</vt:lpstr>
      <vt:lpstr>Modelo de Caja</vt:lpstr>
      <vt:lpstr>Ancho y Alto</vt:lpstr>
      <vt:lpstr>Estructura</vt:lpstr>
      <vt:lpstr>Elementos Block</vt:lpstr>
      <vt:lpstr>Elemento Inline</vt:lpstr>
      <vt:lpstr>Block vs Inline</vt:lpstr>
      <vt:lpstr>Colocación de cajas</vt:lpstr>
      <vt:lpstr>Float</vt:lpstr>
      <vt:lpstr>Display</vt:lpstr>
      <vt:lpstr>Grid</vt:lpstr>
      <vt:lpstr>Flexbox</vt:lpstr>
      <vt:lpstr>visibility:hidden vs display:none</vt:lpstr>
      <vt:lpstr>Pseudo Selectores</vt:lpstr>
      <vt:lpstr>Pseudo-clases y Pseudo-elementos</vt:lpstr>
      <vt:lpstr>Pseudo-clases y Pseudo-elementos</vt:lpstr>
      <vt:lpstr>Media</vt:lpstr>
      <vt:lpstr>Media</vt:lpstr>
      <vt:lpstr>Media</vt:lpstr>
      <vt:lpstr>Consideraciones de Maquetación</vt:lpstr>
      <vt:lpstr>Librerías</vt:lpstr>
      <vt:lpstr>Fuentes externas</vt:lpstr>
      <vt:lpstr>Posicionamiento</vt:lpstr>
      <vt:lpstr>CSS3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Avendaño</cp:lastModifiedBy>
  <cp:revision>460</cp:revision>
  <dcterms:created xsi:type="dcterms:W3CDTF">2017-05-02T21:53:04Z</dcterms:created>
  <dcterms:modified xsi:type="dcterms:W3CDTF">2019-05-26T23:06:10Z</dcterms:modified>
</cp:coreProperties>
</file>